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8" r:id="rId2"/>
    <p:sldId id="257" r:id="rId3"/>
    <p:sldId id="363" r:id="rId4"/>
    <p:sldId id="361" r:id="rId5"/>
    <p:sldId id="360" r:id="rId6"/>
    <p:sldId id="335" r:id="rId7"/>
    <p:sldId id="261" r:id="rId8"/>
    <p:sldId id="352" r:id="rId9"/>
    <p:sldId id="262" r:id="rId10"/>
    <p:sldId id="329" r:id="rId11"/>
    <p:sldId id="359" r:id="rId12"/>
    <p:sldId id="265" r:id="rId13"/>
    <p:sldId id="331" r:id="rId14"/>
    <p:sldId id="263" r:id="rId15"/>
    <p:sldId id="330" r:id="rId16"/>
    <p:sldId id="334" r:id="rId17"/>
    <p:sldId id="332" r:id="rId18"/>
    <p:sldId id="357" r:id="rId19"/>
    <p:sldId id="333" r:id="rId20"/>
    <p:sldId id="266" r:id="rId21"/>
    <p:sldId id="336" r:id="rId22"/>
    <p:sldId id="271" r:id="rId23"/>
    <p:sldId id="270" r:id="rId24"/>
    <p:sldId id="269" r:id="rId25"/>
    <p:sldId id="267" r:id="rId26"/>
    <p:sldId id="272" r:id="rId27"/>
    <p:sldId id="274" r:id="rId28"/>
    <p:sldId id="277" r:id="rId29"/>
    <p:sldId id="275" r:id="rId30"/>
    <p:sldId id="276" r:id="rId31"/>
    <p:sldId id="278" r:id="rId32"/>
    <p:sldId id="343" r:id="rId33"/>
    <p:sldId id="279" r:id="rId34"/>
    <p:sldId id="280" r:id="rId35"/>
    <p:sldId id="281" r:id="rId36"/>
    <p:sldId id="282" r:id="rId37"/>
    <p:sldId id="284" r:id="rId38"/>
    <p:sldId id="285" r:id="rId39"/>
    <p:sldId id="286" r:id="rId40"/>
    <p:sldId id="283" r:id="rId41"/>
    <p:sldId id="289" r:id="rId42"/>
    <p:sldId id="287" r:id="rId43"/>
    <p:sldId id="320" r:id="rId44"/>
    <p:sldId id="290" r:id="rId45"/>
    <p:sldId id="294" r:id="rId46"/>
    <p:sldId id="295" r:id="rId47"/>
    <p:sldId id="296" r:id="rId48"/>
    <p:sldId id="346" r:id="rId49"/>
    <p:sldId id="298" r:id="rId50"/>
    <p:sldId id="303" r:id="rId51"/>
    <p:sldId id="299" r:id="rId52"/>
    <p:sldId id="293" r:id="rId53"/>
    <p:sldId id="292" r:id="rId54"/>
    <p:sldId id="300" r:id="rId55"/>
    <p:sldId id="297" r:id="rId56"/>
    <p:sldId id="301" r:id="rId57"/>
    <p:sldId id="302" r:id="rId58"/>
    <p:sldId id="318" r:id="rId59"/>
    <p:sldId id="304" r:id="rId60"/>
    <p:sldId id="305" r:id="rId61"/>
    <p:sldId id="312" r:id="rId62"/>
    <p:sldId id="347" r:id="rId63"/>
    <p:sldId id="306" r:id="rId64"/>
    <p:sldId id="309" r:id="rId65"/>
    <p:sldId id="313" r:id="rId66"/>
    <p:sldId id="307" r:id="rId67"/>
    <p:sldId id="308" r:id="rId68"/>
    <p:sldId id="310" r:id="rId69"/>
    <p:sldId id="311" r:id="rId70"/>
    <p:sldId id="315" r:id="rId71"/>
    <p:sldId id="317" r:id="rId72"/>
    <p:sldId id="319" r:id="rId73"/>
    <p:sldId id="322" r:id="rId74"/>
    <p:sldId id="323" r:id="rId75"/>
    <p:sldId id="324" r:id="rId76"/>
    <p:sldId id="325" r:id="rId77"/>
    <p:sldId id="326" r:id="rId78"/>
    <p:sldId id="338" r:id="rId79"/>
    <p:sldId id="356" r:id="rId80"/>
    <p:sldId id="341" r:id="rId81"/>
    <p:sldId id="316" r:id="rId82"/>
    <p:sldId id="344" r:id="rId83"/>
    <p:sldId id="337" r:id="rId84"/>
    <p:sldId id="349" r:id="rId85"/>
    <p:sldId id="354" r:id="rId86"/>
    <p:sldId id="351" r:id="rId87"/>
    <p:sldId id="353" r:id="rId88"/>
    <p:sldId id="350" r:id="rId8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0" autoAdjust="0"/>
    <p:restoredTop sz="94660"/>
  </p:normalViewPr>
  <p:slideViewPr>
    <p:cSldViewPr>
      <p:cViewPr>
        <p:scale>
          <a:sx n="66" d="100"/>
          <a:sy n="66" d="100"/>
        </p:scale>
        <p:origin x="-2934" y="-1068"/>
      </p:cViewPr>
      <p:guideLst>
        <p:guide orient="horz" pos="2160"/>
        <p:guide pos="2880"/>
      </p:guideLst>
    </p:cSldViewPr>
  </p:slideViewPr>
  <p:notesTextViewPr>
    <p:cViewPr>
      <p:scale>
        <a:sx n="1" d="1"/>
        <a:sy n="1" d="1"/>
      </p:scale>
      <p:origin x="0" y="0"/>
    </p:cViewPr>
  </p:notesTextViewPr>
  <p:sorterViewPr>
    <p:cViewPr>
      <p:scale>
        <a:sx n="100" d="100"/>
        <a:sy n="100" d="100"/>
      </p:scale>
      <p:origin x="0" y="12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BBA90870-6929-418D-A25A-E6D531745AD1}" type="datetimeFigureOut">
              <a:rPr lang="fr-FR" smtClean="0"/>
              <a:t>21/12/2017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3559184187"/>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BA90870-6929-418D-A25A-E6D531745AD1}" type="datetimeFigureOut">
              <a:rPr lang="fr-FR" smtClean="0"/>
              <a:t>21/12/2017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454158850"/>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BA90870-6929-418D-A25A-E6D531745AD1}" type="datetimeFigureOut">
              <a:rPr lang="fr-FR" smtClean="0"/>
              <a:t>21/12/2017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2533265338"/>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BA90870-6929-418D-A25A-E6D531745AD1}" type="datetimeFigureOut">
              <a:rPr lang="fr-FR" smtClean="0"/>
              <a:t>21/12/2017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2592373637"/>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BBA90870-6929-418D-A25A-E6D531745AD1}" type="datetimeFigureOut">
              <a:rPr lang="fr-FR" smtClean="0"/>
              <a:t>21/12/2017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1343362183"/>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BBA90870-6929-418D-A25A-E6D531745AD1}" type="datetimeFigureOut">
              <a:rPr lang="fr-FR" smtClean="0"/>
              <a:t>21/12/2017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3313479456"/>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BBA90870-6929-418D-A25A-E6D531745AD1}" type="datetimeFigureOut">
              <a:rPr lang="fr-FR" smtClean="0"/>
              <a:t>21/12/2017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279543218"/>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BBA90870-6929-418D-A25A-E6D531745AD1}" type="datetimeFigureOut">
              <a:rPr lang="fr-FR" smtClean="0"/>
              <a:t>21/12/2017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562992486"/>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BA90870-6929-418D-A25A-E6D531745AD1}" type="datetimeFigureOut">
              <a:rPr lang="fr-FR" smtClean="0"/>
              <a:t>21/12/2017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3843723697"/>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BBA90870-6929-418D-A25A-E6D531745AD1}" type="datetimeFigureOut">
              <a:rPr lang="fr-FR" smtClean="0"/>
              <a:t>21/12/2017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1405394758"/>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BBA90870-6929-418D-A25A-E6D531745AD1}" type="datetimeFigureOut">
              <a:rPr lang="fr-FR" smtClean="0"/>
              <a:t>21/12/2017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BDFEDD-EAB4-424A-A32D-22048969E2F8}" type="slidenum">
              <a:rPr lang="fr-FR" smtClean="0"/>
              <a:t>‹N°›</a:t>
            </a:fld>
            <a:endParaRPr lang="fr-FR"/>
          </a:p>
        </p:txBody>
      </p:sp>
    </p:spTree>
    <p:extLst>
      <p:ext uri="{BB962C8B-B14F-4D97-AF65-F5344CB8AC3E}">
        <p14:creationId xmlns:p14="http://schemas.microsoft.com/office/powerpoint/2010/main" val="3291886674"/>
      </p:ext>
    </p:extLst>
  </p:cSld>
  <p:clrMapOvr>
    <a:masterClrMapping/>
  </p:clrMapOvr>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A90870-6929-418D-A25A-E6D531745AD1}" type="datetimeFigureOut">
              <a:rPr lang="fr-FR" smtClean="0"/>
              <a:t>21/12/2017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BDFEDD-EAB4-424A-A32D-22048969E2F8}" type="slidenum">
              <a:rPr lang="fr-FR" smtClean="0"/>
              <a:t>‹N°›</a:t>
            </a:fld>
            <a:endParaRPr lang="fr-FR"/>
          </a:p>
        </p:txBody>
      </p:sp>
    </p:spTree>
    <p:extLst>
      <p:ext uri="{BB962C8B-B14F-4D97-AF65-F5344CB8AC3E}">
        <p14:creationId xmlns:p14="http://schemas.microsoft.com/office/powerpoint/2010/main" val="2857162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500" advClick="0" advTm="6000"/>
    </mc:Choice>
    <mc:Fallback xmlns="">
      <p:transition spd="slow" advClick="0" advTm="6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tags" Target="../tags/tag13.xml"/><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tags" Target="../tags/tag15.xml"/><Relationship Id="rId4" Type="http://schemas.microsoft.com/office/2007/relationships/hdphoto" Target="../media/hdphoto6.wdp"/></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4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5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5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5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5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5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5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2.png"/><Relationship Id="rId4" Type="http://schemas.microsoft.com/office/2007/relationships/hdphoto" Target="../media/hdphoto2.wdp"/></Relationships>
</file>

<file path=ppt/slides/_rels/slide6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6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slideLayout" Target="../slideLayouts/slideLayout2.xml"/><Relationship Id="rId1" Type="http://schemas.openxmlformats.org/officeDocument/2006/relationships/tags" Target="../tags/tag58.xml"/><Relationship Id="rId4" Type="http://schemas.openxmlformats.org/officeDocument/2006/relationships/image" Target="../media/image68.jpeg"/></Relationships>
</file>

<file path=ppt/slides/_rels/slide6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6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6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slideLayout" Target="../slideLayouts/slideLayout2.xml"/><Relationship Id="rId1" Type="http://schemas.openxmlformats.org/officeDocument/2006/relationships/tags" Target="../tags/tag61.xml"/><Relationship Id="rId4" Type="http://schemas.openxmlformats.org/officeDocument/2006/relationships/image" Target="../media/image72.jpeg"/></Relationships>
</file>

<file path=ppt/slides/_rels/slide6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6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6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10.png"/><Relationship Id="rId4" Type="http://schemas.openxmlformats.org/officeDocument/2006/relationships/image" Target="../media/image9.jpeg"/></Relationships>
</file>

<file path=ppt/slides/_rels/slide7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7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7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slideLayout" Target="../slideLayouts/slideLayout2.xml"/><Relationship Id="rId1" Type="http://schemas.openxmlformats.org/officeDocument/2006/relationships/tags" Target="../tags/tag67.xml"/><Relationship Id="rId4" Type="http://schemas.microsoft.com/office/2007/relationships/hdphoto" Target="../media/hdphoto7.wdp"/></Relationships>
</file>

<file path=ppt/slides/_rels/slide7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7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7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7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7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86.png"/></Relationships>
</file>

<file path=ppt/slides/_rels/slide7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image" Target="../media/image88.jpeg"/></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3.emf"/><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8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8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78.xml"/><Relationship Id="rId4" Type="http://schemas.microsoft.com/office/2007/relationships/hdphoto" Target="../media/hdphoto2.wdp"/></Relationships>
</file>

<file path=ppt/slides/_rels/slide8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slideLayout" Target="../slideLayouts/slideLayout2.xml"/><Relationship Id="rId1" Type="http://schemas.openxmlformats.org/officeDocument/2006/relationships/tags" Target="../tags/tag79.xml"/><Relationship Id="rId4" Type="http://schemas.microsoft.com/office/2007/relationships/hdphoto" Target="../media/hdphoto8.wdp"/></Relationships>
</file>

<file path=ppt/slides/_rels/slide8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80.xml"/><Relationship Id="rId4" Type="http://schemas.microsoft.com/office/2007/relationships/hdphoto" Target="../media/hdphoto2.wdp"/></Relationships>
</file>

<file path=ppt/slides/_rels/slide8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8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8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8.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294" y="1316974"/>
            <a:ext cx="9679630" cy="4704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9233810"/>
      </p:ext>
    </p:extLst>
  </p:cSld>
  <p:clrMapOvr>
    <a:masterClrMapping/>
  </p:clrMapOvr>
  <mc:AlternateContent xmlns:mc="http://schemas.openxmlformats.org/markup-compatibility/2006" xmlns:p14="http://schemas.microsoft.com/office/powerpoint/2010/main">
    <mc:Choice Requires="p14">
      <p:transition spd="slow" p14:dur="3500" advClick="0" advTm="4517"/>
    </mc:Choice>
    <mc:Fallback xmlns="">
      <p:transition spd="slow" advClick="0" advTm="4517"/>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Users\Admin\Pictures\pharmacie  liberte\IMG_9129.JPG"/>
          <p:cNvPicPr>
            <a:picLocks noGrp="1"/>
          </p:cNvPicPr>
          <p:nvPr>
            <p:ph idx="1"/>
          </p:nvPr>
        </p:nvPicPr>
        <p:blipFill rotWithShape="1">
          <a:blip r:embed="rId3" cstate="print">
            <a:extLst>
              <a:ext uri="{28A0092B-C50C-407E-A947-70E740481C1C}">
                <a14:useLocalDpi xmlns:a14="http://schemas.microsoft.com/office/drawing/2010/main" val="0"/>
              </a:ext>
            </a:extLst>
          </a:blip>
          <a:srcRect b="6694"/>
          <a:stretch/>
        </p:blipFill>
        <p:spPr bwMode="auto">
          <a:xfrm>
            <a:off x="0" y="1367745"/>
            <a:ext cx="9144000" cy="5472608"/>
          </a:xfrm>
          <a:prstGeom prst="rect">
            <a:avLst/>
          </a:prstGeom>
          <a:noFill/>
          <a:ln>
            <a:noFill/>
          </a:ln>
          <a:extLst>
            <a:ext uri="{53640926-AAD7-44D8-BBD7-CCE9431645EC}">
              <a14:shadowObscured xmlns:a14="http://schemas.microsoft.com/office/drawing/2010/main"/>
            </a:ext>
          </a:extLst>
        </p:spPr>
      </p:pic>
      <p:sp>
        <p:nvSpPr>
          <p:cNvPr id="2" name="Titre 1"/>
          <p:cNvSpPr>
            <a:spLocks noGrp="1"/>
          </p:cNvSpPr>
          <p:nvPr>
            <p:ph type="title"/>
          </p:nvPr>
        </p:nvSpPr>
        <p:spPr>
          <a:xfrm>
            <a:off x="395536" y="0"/>
            <a:ext cx="8229600" cy="1268760"/>
          </a:xfrm>
          <a:solidFill>
            <a:schemeClr val="bg1"/>
          </a:solidFill>
        </p:spPr>
        <p:txBody>
          <a:bodyPr>
            <a:normAutofit fontScale="90000"/>
          </a:bodyPr>
          <a:lstStyle/>
          <a:p>
            <a:r>
              <a:rPr lang="fr-FR" sz="4000" dirty="0" smtClean="0">
                <a:latin typeface="Arial Narrow" pitchFamily="34" charset="0"/>
              </a:rPr>
              <a:t>Apres 2 ans de démarches administratives  </a:t>
            </a:r>
            <a:r>
              <a:rPr lang="fr-FR" sz="4000" b="1" dirty="0" smtClean="0">
                <a:solidFill>
                  <a:srgbClr val="FF0000"/>
                </a:solidFill>
                <a:latin typeface="Arial Narrow" pitchFamily="34" charset="0"/>
              </a:rPr>
              <a:t>Juin 2017 </a:t>
            </a:r>
            <a:r>
              <a:rPr lang="fr-FR" sz="4000" b="1" dirty="0" smtClean="0">
                <a:latin typeface="Arial Narrow" pitchFamily="34" charset="0"/>
              </a:rPr>
              <a:t>: premiers </a:t>
            </a:r>
            <a:r>
              <a:rPr lang="fr-FR" b="1" dirty="0" smtClean="0">
                <a:latin typeface="Arial Narrow" pitchFamily="34" charset="0"/>
              </a:rPr>
              <a:t>travaux</a:t>
            </a:r>
            <a:endParaRPr lang="fr-FR" b="1" dirty="0">
              <a:latin typeface="Arial Narrow" pitchFamily="34" charset="0"/>
            </a:endParaRPr>
          </a:p>
        </p:txBody>
      </p:sp>
    </p:spTree>
    <p:custDataLst>
      <p:tags r:id="rId1"/>
    </p:custDataLst>
    <p:extLst>
      <p:ext uri="{BB962C8B-B14F-4D97-AF65-F5344CB8AC3E}">
        <p14:creationId xmlns:p14="http://schemas.microsoft.com/office/powerpoint/2010/main" val="542438041"/>
      </p:ext>
    </p:extLst>
  </p:cSld>
  <p:clrMapOvr>
    <a:masterClrMapping/>
  </p:clrMapOvr>
  <mc:AlternateContent xmlns:mc="http://schemas.openxmlformats.org/markup-compatibility/2006" xmlns:p14="http://schemas.microsoft.com/office/powerpoint/2010/main">
    <mc:Choice Requires="p14">
      <p:transition spd="slow" p14:dur="3500" advClick="0" advTm="5732"/>
    </mc:Choice>
    <mc:Fallback xmlns="">
      <p:transition spd="slow" advClick="0" advTm="57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out)">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dirty="0"/>
          </a:p>
        </p:txBody>
      </p:sp>
      <p:pic>
        <p:nvPicPr>
          <p:cNvPr id="3074" name="Picture 2" descr="C:\Users\Admin\Pictures\pharmacie  liberte\IMG_912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txBox="1">
            <a:spLocks/>
          </p:cNvSpPr>
          <p:nvPr/>
        </p:nvSpPr>
        <p:spPr>
          <a:xfrm>
            <a:off x="1835696" y="4857891"/>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b="1" dirty="0" smtClean="0">
                <a:latin typeface="Arial Narrow" pitchFamily="34" charset="0"/>
              </a:rPr>
              <a:t>Un vaste espace sombre</a:t>
            </a:r>
            <a:endParaRPr lang="fr-FR" b="1" dirty="0">
              <a:latin typeface="Arial Narrow" pitchFamily="34" charset="0"/>
            </a:endParaRPr>
          </a:p>
        </p:txBody>
      </p:sp>
    </p:spTree>
    <p:extLst>
      <p:ext uri="{BB962C8B-B14F-4D97-AF65-F5344CB8AC3E}">
        <p14:creationId xmlns:p14="http://schemas.microsoft.com/office/powerpoint/2010/main" val="689689245"/>
      </p:ext>
    </p:extLst>
  </p:cSld>
  <p:clrMapOvr>
    <a:masterClrMapping/>
  </p:clrMapOvr>
  <mc:AlternateContent xmlns:mc="http://schemas.openxmlformats.org/markup-compatibility/2006" xmlns:p14="http://schemas.microsoft.com/office/powerpoint/2010/main">
    <mc:Choice Requires="p14">
      <p:transition spd="slow" p14:dur="3500" advClick="0" advTm="3582"/>
    </mc:Choice>
    <mc:Fallback xmlns="">
      <p:transition spd="slow" advClick="0" advTm="358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12204"/>
            <a:ext cx="4554574" cy="6732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1"/>
          <p:cNvSpPr>
            <a:spLocks noGrp="1"/>
          </p:cNvSpPr>
          <p:nvPr>
            <p:ph type="title"/>
          </p:nvPr>
        </p:nvSpPr>
        <p:spPr>
          <a:xfrm>
            <a:off x="6156176" y="1556792"/>
            <a:ext cx="2468960" cy="3068960"/>
          </a:xfrm>
        </p:spPr>
        <p:txBody>
          <a:bodyPr>
            <a:normAutofit/>
          </a:bodyPr>
          <a:lstStyle/>
          <a:p>
            <a:r>
              <a:rPr lang="fr-FR" b="1" dirty="0" smtClean="0">
                <a:latin typeface="Arial Narrow" pitchFamily="34" charset="0"/>
              </a:rPr>
              <a:t>Repérage de façade</a:t>
            </a:r>
            <a:endParaRPr lang="fr-FR" b="1" dirty="0">
              <a:latin typeface="Arial Narrow" pitchFamily="34" charset="0"/>
            </a:endParaRPr>
          </a:p>
        </p:txBody>
      </p:sp>
    </p:spTree>
    <p:custDataLst>
      <p:tags r:id="rId1"/>
    </p:custDataLst>
    <p:extLst>
      <p:ext uri="{BB962C8B-B14F-4D97-AF65-F5344CB8AC3E}">
        <p14:creationId xmlns:p14="http://schemas.microsoft.com/office/powerpoint/2010/main" val="323769284"/>
      </p:ext>
    </p:extLst>
  </p:cSld>
  <p:clrMapOvr>
    <a:masterClrMapping/>
  </p:clrMapOvr>
  <mc:AlternateContent xmlns:mc="http://schemas.openxmlformats.org/markup-compatibility/2006" xmlns:p14="http://schemas.microsoft.com/office/powerpoint/2010/main">
    <mc:Choice Requires="p14">
      <p:transition spd="slow" p14:dur="3500" advClick="0" advTm="5980"/>
    </mc:Choice>
    <mc:Fallback xmlns="">
      <p:transition spd="slow" advClick="0" advTm="598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Users\Admin\Pictures\pharmacie  liberte\IMG_9267.JPG"/>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809328"/>
            <a:ext cx="9144000" cy="6048672"/>
          </a:xfrm>
          <a:prstGeom prst="rect">
            <a:avLst/>
          </a:prstGeom>
          <a:noFill/>
          <a:ln>
            <a:noFill/>
          </a:ln>
        </p:spPr>
      </p:pic>
      <p:sp>
        <p:nvSpPr>
          <p:cNvPr id="5" name="Titre 1"/>
          <p:cNvSpPr>
            <a:spLocks noGrp="1"/>
          </p:cNvSpPr>
          <p:nvPr>
            <p:ph type="title"/>
          </p:nvPr>
        </p:nvSpPr>
        <p:spPr>
          <a:xfrm>
            <a:off x="251520" y="116632"/>
            <a:ext cx="8784976" cy="1143000"/>
          </a:xfrm>
          <a:solidFill>
            <a:schemeClr val="bg1"/>
          </a:solidFill>
        </p:spPr>
        <p:txBody>
          <a:bodyPr>
            <a:noAutofit/>
          </a:bodyPr>
          <a:lstStyle/>
          <a:p>
            <a:r>
              <a:rPr lang="fr-FR" sz="4200" b="1" dirty="0" smtClean="0">
                <a:latin typeface="Arial Narrow" pitchFamily="34" charset="0"/>
              </a:rPr>
              <a:t>Muriel Bessaguet : l’architecte du projet </a:t>
            </a:r>
            <a:endParaRPr lang="fr-FR" sz="4200" b="1" dirty="0">
              <a:latin typeface="Arial Narrow" pitchFamily="34" charset="0"/>
            </a:endParaRPr>
          </a:p>
        </p:txBody>
      </p:sp>
    </p:spTree>
    <p:custDataLst>
      <p:tags r:id="rId1"/>
    </p:custDataLst>
    <p:extLst>
      <p:ext uri="{BB962C8B-B14F-4D97-AF65-F5344CB8AC3E}">
        <p14:creationId xmlns:p14="http://schemas.microsoft.com/office/powerpoint/2010/main" val="2071610953"/>
      </p:ext>
    </p:extLst>
  </p:cSld>
  <p:clrMapOvr>
    <a:masterClrMapping/>
  </p:clrMapOvr>
  <mc:AlternateContent xmlns:mc="http://schemas.openxmlformats.org/markup-compatibility/2006" xmlns:p14="http://schemas.microsoft.com/office/powerpoint/2010/main">
    <mc:Choice Requires="p14">
      <p:transition spd="slow" p14:dur="3500" advClick="0" advTm="7057"/>
    </mc:Choice>
    <mc:Fallback xmlns="">
      <p:transition spd="slow" advClick="0" advTm="705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out)">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16632"/>
            <a:ext cx="8229600" cy="1143000"/>
          </a:xfrm>
        </p:spPr>
        <p:txBody>
          <a:bodyPr>
            <a:normAutofit/>
          </a:bodyPr>
          <a:lstStyle/>
          <a:p>
            <a:r>
              <a:rPr lang="fr-FR" b="1" dirty="0" smtClean="0"/>
              <a:t>Une architecte </a:t>
            </a:r>
            <a:r>
              <a:rPr lang="fr-FR" b="1" dirty="0" err="1" smtClean="0"/>
              <a:t>batisseure</a:t>
            </a:r>
            <a:r>
              <a:rPr lang="fr-FR" b="1" dirty="0" smtClean="0"/>
              <a:t> de plans </a:t>
            </a:r>
            <a:endParaRPr lang="fr-FR" b="1" dirty="0"/>
          </a:p>
        </p:txBody>
      </p:sp>
      <p:pic>
        <p:nvPicPr>
          <p:cNvPr id="5122"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641" r="2454" b="4520"/>
          <a:stretch/>
        </p:blipFill>
        <p:spPr bwMode="auto">
          <a:xfrm>
            <a:off x="-180528" y="1052736"/>
            <a:ext cx="9324528" cy="5521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97357622"/>
      </p:ext>
    </p:extLst>
  </p:cSld>
  <p:clrMapOvr>
    <a:masterClrMapping/>
  </p:clrMapOvr>
  <mc:AlternateContent xmlns:mc="http://schemas.openxmlformats.org/markup-compatibility/2006" xmlns:p14="http://schemas.microsoft.com/office/powerpoint/2010/main">
    <mc:Choice Requires="p14">
      <p:transition spd="slow" p14:dur="3500" advClick="0" advTm="5440"/>
    </mc:Choice>
    <mc:Fallback xmlns="">
      <p:transition spd="slow" advClick="0" advTm="54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animEffect transition="in" filter="fade">
                                      <p:cBhvr>
                                        <p:cTn id="9"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2276872"/>
            <a:ext cx="3528392" cy="1143000"/>
          </a:xfrm>
        </p:spPr>
        <p:txBody>
          <a:bodyPr>
            <a:noAutofit/>
          </a:bodyPr>
          <a:lstStyle/>
          <a:p>
            <a:pPr algn="just"/>
            <a:r>
              <a:rPr lang="fr-FR" sz="2400" dirty="0" smtClean="0">
                <a:latin typeface="Arial Narrow" pitchFamily="34" charset="0"/>
              </a:rPr>
              <a:t>Sous la houlette de Mme Muriel Bessaguet,  Architecte, </a:t>
            </a:r>
            <a:br>
              <a:rPr lang="fr-FR" sz="2400" dirty="0" smtClean="0">
                <a:latin typeface="Arial Narrow" pitchFamily="34" charset="0"/>
              </a:rPr>
            </a:br>
            <a:r>
              <a:rPr lang="fr-FR" sz="2400" dirty="0" smtClean="0">
                <a:latin typeface="Arial Narrow" pitchFamily="34" charset="0"/>
              </a:rPr>
              <a:t> </a:t>
            </a:r>
            <a:br>
              <a:rPr lang="fr-FR" sz="2400" dirty="0" smtClean="0">
                <a:latin typeface="Arial Narrow" pitchFamily="34" charset="0"/>
              </a:rPr>
            </a:br>
            <a:r>
              <a:rPr lang="fr-FR" sz="2400" dirty="0" smtClean="0">
                <a:latin typeface="Arial Narrow" pitchFamily="34" charset="0"/>
              </a:rPr>
              <a:t>Des artisans «artistes» </a:t>
            </a:r>
            <a:br>
              <a:rPr lang="fr-FR" sz="2400" dirty="0" smtClean="0">
                <a:latin typeface="Arial Narrow" pitchFamily="34" charset="0"/>
              </a:rPr>
            </a:br>
            <a:r>
              <a:rPr lang="fr-FR" sz="2400" dirty="0" smtClean="0">
                <a:latin typeface="Arial Narrow" pitchFamily="34" charset="0"/>
              </a:rPr>
              <a:t>qui doivent être ici remerciés pour leur professionnalisme, et leurs compétences </a:t>
            </a:r>
            <a:endParaRPr lang="fr-FR" sz="2400" dirty="0">
              <a:latin typeface="Arial Narrow" pitchFamily="34" charset="0"/>
            </a:endParaRPr>
          </a:p>
        </p:txBody>
      </p:sp>
      <p:pic>
        <p:nvPicPr>
          <p:cNvPr id="4" name="Espace réservé du contenu 3" descr="C:\Users\Admin\Pictures\pharmacie  liberte\IMG_9130.JPG"/>
          <p:cNvPicPr>
            <a:picLocks noGrp="1"/>
          </p:cNvPicPr>
          <p:nvPr>
            <p:ph idx="1"/>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067944" y="-171400"/>
            <a:ext cx="4968552" cy="7029400"/>
          </a:xfrm>
          <a:prstGeom prst="rect">
            <a:avLst/>
          </a:prstGeom>
          <a:noFill/>
          <a:ln>
            <a:noFill/>
          </a:ln>
        </p:spPr>
      </p:pic>
    </p:spTree>
    <p:custDataLst>
      <p:tags r:id="rId1"/>
    </p:custDataLst>
    <p:extLst>
      <p:ext uri="{BB962C8B-B14F-4D97-AF65-F5344CB8AC3E}">
        <p14:creationId xmlns:p14="http://schemas.microsoft.com/office/powerpoint/2010/main" val="3827488096"/>
      </p:ext>
    </p:extLst>
  </p:cSld>
  <p:clrMapOvr>
    <a:masterClrMapping/>
  </p:clrMapOvr>
  <mc:AlternateContent xmlns:mc="http://schemas.openxmlformats.org/markup-compatibility/2006" xmlns:p14="http://schemas.microsoft.com/office/powerpoint/2010/main">
    <mc:Choice Requires="p14">
      <p:transition spd="slow" p14:dur="3500" advClick="0" advTm="13302"/>
    </mc:Choice>
    <mc:Fallback xmlns="">
      <p:transition spd="slow" advClick="0" advTm="1330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Users\Admin\Pictures\pharmacie  liberte\IMG_9397.JPG"/>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980728"/>
            <a:ext cx="7848871" cy="5688632"/>
          </a:xfrm>
          <a:prstGeom prst="rect">
            <a:avLst/>
          </a:prstGeom>
          <a:noFill/>
          <a:ln>
            <a:noFill/>
          </a:ln>
        </p:spPr>
      </p:pic>
      <p:sp>
        <p:nvSpPr>
          <p:cNvPr id="2" name="Titre 1"/>
          <p:cNvSpPr>
            <a:spLocks noGrp="1"/>
          </p:cNvSpPr>
          <p:nvPr>
            <p:ph type="title"/>
          </p:nvPr>
        </p:nvSpPr>
        <p:spPr>
          <a:xfrm>
            <a:off x="179512" y="274638"/>
            <a:ext cx="8507288" cy="1143000"/>
          </a:xfrm>
          <a:solidFill>
            <a:schemeClr val="bg1"/>
          </a:solidFill>
        </p:spPr>
        <p:txBody>
          <a:bodyPr>
            <a:noAutofit/>
          </a:bodyPr>
          <a:lstStyle/>
          <a:p>
            <a:r>
              <a:rPr lang="fr-FR" sz="3200" dirty="0" smtClean="0">
                <a:latin typeface="Arial Narrow" pitchFamily="34" charset="0"/>
              </a:rPr>
              <a:t>Chaque Mardi , réunion d’avancement avec les artisans sous la direction de l’architecte et des pharmaciens </a:t>
            </a:r>
            <a:endParaRPr lang="fr-FR" sz="3200" dirty="0">
              <a:latin typeface="Arial Narrow" pitchFamily="34" charset="0"/>
            </a:endParaRPr>
          </a:p>
        </p:txBody>
      </p:sp>
    </p:spTree>
    <p:custDataLst>
      <p:tags r:id="rId1"/>
    </p:custDataLst>
    <p:extLst>
      <p:ext uri="{BB962C8B-B14F-4D97-AF65-F5344CB8AC3E}">
        <p14:creationId xmlns:p14="http://schemas.microsoft.com/office/powerpoint/2010/main" val="3938061110"/>
      </p:ext>
    </p:extLst>
  </p:cSld>
  <p:clrMapOvr>
    <a:masterClrMapping/>
  </p:clrMapOvr>
  <mc:AlternateContent xmlns:mc="http://schemas.openxmlformats.org/markup-compatibility/2006" xmlns:p14="http://schemas.microsoft.com/office/powerpoint/2010/main">
    <mc:Choice Requires="p14">
      <p:transition spd="slow" p14:dur="3500" advClick="0" advTm="6757"/>
    </mc:Choice>
    <mc:Fallback xmlns="">
      <p:transition spd="slow" advClick="0" advTm="675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Users\Admin\Pictures\pharmacie  liberte\IMG_9386.JPG"/>
          <p:cNvPicPr>
            <a:picLocks noGrp="1"/>
          </p:cNvPicPr>
          <p:nvPr>
            <p:ph idx="1"/>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07504" y="476672"/>
            <a:ext cx="8856984" cy="5904656"/>
          </a:xfrm>
          <a:prstGeom prst="rect">
            <a:avLst/>
          </a:prstGeom>
          <a:noFill/>
          <a:ln>
            <a:noFill/>
          </a:ln>
        </p:spPr>
      </p:pic>
    </p:spTree>
    <p:extLst>
      <p:ext uri="{BB962C8B-B14F-4D97-AF65-F5344CB8AC3E}">
        <p14:creationId xmlns:p14="http://schemas.microsoft.com/office/powerpoint/2010/main" val="4146287051"/>
      </p:ext>
    </p:extLst>
  </p:cSld>
  <p:clrMapOvr>
    <a:masterClrMapping/>
  </p:clrMapOvr>
  <mc:AlternateContent xmlns:mc="http://schemas.openxmlformats.org/markup-compatibility/2006" xmlns:p14="http://schemas.microsoft.com/office/powerpoint/2010/main">
    <mc:Choice Requires="p14">
      <p:transition spd="slow" p14:dur="3500" advClick="0" advTm="2857"/>
    </mc:Choice>
    <mc:Fallback xmlns="">
      <p:transition spd="slow" advClick="0" advTm="2857"/>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dirty="0"/>
          </a:p>
        </p:txBody>
      </p:sp>
      <p:pic>
        <p:nvPicPr>
          <p:cNvPr id="1026" name="Picture 2" descr="C:\Users\Admin\Pictures\pharmacie  liberte\IMG_9388.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r="25675" b="7624"/>
          <a:stretch/>
        </p:blipFill>
        <p:spPr bwMode="auto">
          <a:xfrm>
            <a:off x="0" y="20753"/>
            <a:ext cx="9144000" cy="690697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46106111"/>
      </p:ext>
    </p:extLst>
  </p:cSld>
  <p:clrMapOvr>
    <a:masterClrMapping/>
  </p:clrMapOvr>
  <mc:AlternateContent xmlns:mc="http://schemas.openxmlformats.org/markup-compatibility/2006" xmlns:p14="http://schemas.microsoft.com/office/powerpoint/2010/main">
    <mc:Choice Requires="p14">
      <p:transition spd="slow" p14:dur="3500" advClick="0" advTm="5640"/>
    </mc:Choice>
    <mc:Fallback xmlns="">
      <p:transition spd="slow" advClick="0" advTm="56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plus(out)">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16632"/>
            <a:ext cx="8229600" cy="1143000"/>
          </a:xfrm>
        </p:spPr>
        <p:txBody>
          <a:bodyPr>
            <a:normAutofit/>
          </a:bodyPr>
          <a:lstStyle/>
          <a:p>
            <a:r>
              <a:rPr lang="fr-FR" sz="3600" dirty="0" smtClean="0">
                <a:latin typeface="Arial Narrow" pitchFamily="34" charset="0"/>
              </a:rPr>
              <a:t>concertation </a:t>
            </a:r>
            <a:r>
              <a:rPr lang="fr-FR" sz="3600" dirty="0" err="1" smtClean="0">
                <a:latin typeface="Arial Narrow" pitchFamily="34" charset="0"/>
              </a:rPr>
              <a:t>nécéssaire</a:t>
            </a:r>
            <a:r>
              <a:rPr lang="fr-FR" sz="3600" dirty="0" smtClean="0">
                <a:latin typeface="Arial Narrow" pitchFamily="34" charset="0"/>
              </a:rPr>
              <a:t> à la bonne coordination </a:t>
            </a:r>
            <a:endParaRPr lang="fr-FR" sz="3600" dirty="0">
              <a:latin typeface="Arial Narrow" pitchFamily="34" charset="0"/>
            </a:endParaRPr>
          </a:p>
        </p:txBody>
      </p:sp>
      <p:pic>
        <p:nvPicPr>
          <p:cNvPr id="4" name="Espace réservé du contenu 3" descr="C:\Users\Admin\Pictures\pharmacie  liberte\IMG_9291.JPG"/>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5255" y="1052736"/>
            <a:ext cx="9012705" cy="5688632"/>
          </a:xfrm>
          <a:prstGeom prst="rect">
            <a:avLst/>
          </a:prstGeom>
          <a:noFill/>
          <a:ln>
            <a:noFill/>
          </a:ln>
        </p:spPr>
      </p:pic>
    </p:spTree>
    <p:custDataLst>
      <p:tags r:id="rId1"/>
    </p:custDataLst>
    <p:extLst>
      <p:ext uri="{BB962C8B-B14F-4D97-AF65-F5344CB8AC3E}">
        <p14:creationId xmlns:p14="http://schemas.microsoft.com/office/powerpoint/2010/main" val="3150543495"/>
      </p:ext>
    </p:extLst>
  </p:cSld>
  <p:clrMapOvr>
    <a:masterClrMapping/>
  </p:clrMapOvr>
  <mc:AlternateContent xmlns:mc="http://schemas.openxmlformats.org/markup-compatibility/2006" xmlns:p14="http://schemas.microsoft.com/office/powerpoint/2010/main">
    <mc:Choice Requires="p14">
      <p:transition spd="slow" p14:dur="3500" advClick="0" advTm="6476"/>
    </mc:Choice>
    <mc:Fallback xmlns="">
      <p:transition spd="slow" advClick="0" advTm="64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476672"/>
            <a:ext cx="8363272" cy="1143000"/>
          </a:xfrm>
        </p:spPr>
        <p:txBody>
          <a:bodyPr>
            <a:normAutofit fontScale="90000"/>
          </a:bodyPr>
          <a:lstStyle/>
          <a:p>
            <a:r>
              <a:rPr lang="fr-FR" dirty="0" smtClean="0">
                <a:latin typeface="Arial Narrow" panose="020B0606020202030204" pitchFamily="34" charset="0"/>
              </a:rPr>
              <a:t>La pharmacie </a:t>
            </a:r>
            <a:r>
              <a:rPr lang="fr-FR" dirty="0" smtClean="0">
                <a:solidFill>
                  <a:srgbClr val="FF0000"/>
                </a:solidFill>
                <a:latin typeface="Arial Narrow" panose="020B0606020202030204" pitchFamily="34" charset="0"/>
              </a:rPr>
              <a:t>LIBERTE </a:t>
            </a:r>
            <a:r>
              <a:rPr lang="fr-FR" dirty="0" smtClean="0">
                <a:latin typeface="Arial Narrow" panose="020B0606020202030204" pitchFamily="34" charset="0"/>
              </a:rPr>
              <a:t>? </a:t>
            </a:r>
            <a:br>
              <a:rPr lang="fr-FR" dirty="0" smtClean="0">
                <a:latin typeface="Arial Narrow" panose="020B0606020202030204" pitchFamily="34" charset="0"/>
              </a:rPr>
            </a:br>
            <a:r>
              <a:rPr lang="fr-FR" dirty="0" smtClean="0">
                <a:latin typeface="Arial Narrow" panose="020B0606020202030204" pitchFamily="34" charset="0"/>
              </a:rPr>
              <a:t>Une officine plus que centenaire                </a:t>
            </a:r>
            <a:r>
              <a:rPr lang="fr-FR" sz="3900" dirty="0" smtClean="0">
                <a:latin typeface="Arial Narrow" panose="020B0606020202030204" pitchFamily="34" charset="0"/>
              </a:rPr>
              <a:t>au service des Narbonnais et Narbonnaises   </a:t>
            </a:r>
            <a:endParaRPr lang="fr-FR" sz="3900" dirty="0">
              <a:latin typeface="Arial Narrow" panose="020B0606020202030204" pitchFamily="34" charset="0"/>
            </a:endParaRPr>
          </a:p>
        </p:txBody>
      </p:sp>
      <p:sp>
        <p:nvSpPr>
          <p:cNvPr id="3" name="Espace réservé du contenu 2"/>
          <p:cNvSpPr>
            <a:spLocks noGrp="1"/>
          </p:cNvSpPr>
          <p:nvPr>
            <p:ph idx="1"/>
          </p:nvPr>
        </p:nvSpPr>
        <p:spPr>
          <a:xfrm>
            <a:off x="107504" y="1988840"/>
            <a:ext cx="9036496" cy="4680520"/>
          </a:xfrm>
        </p:spPr>
        <p:txBody>
          <a:bodyPr>
            <a:normAutofit/>
          </a:bodyPr>
          <a:lstStyle/>
          <a:p>
            <a:r>
              <a:rPr lang="fr-FR" dirty="0" smtClean="0">
                <a:latin typeface="Bodoni MT Condensed" pitchFamily="18" charset="0"/>
              </a:rPr>
              <a:t>Créée il y a 1 siècle, par Mme </a:t>
            </a:r>
            <a:r>
              <a:rPr lang="fr-FR" dirty="0" err="1" smtClean="0">
                <a:latin typeface="Bodoni MT Condensed" pitchFamily="18" charset="0"/>
              </a:rPr>
              <a:t>Belot-Allémandet</a:t>
            </a:r>
            <a:r>
              <a:rPr lang="fr-FR" dirty="0" smtClean="0">
                <a:latin typeface="Bodoni MT Condensed" pitchFamily="18" charset="0"/>
              </a:rPr>
              <a:t>,  </a:t>
            </a:r>
            <a:r>
              <a:rPr lang="fr-FR" sz="2600" dirty="0" smtClean="0">
                <a:latin typeface="Bodoni MT Condensed" pitchFamily="18" charset="0"/>
              </a:rPr>
              <a:t>place des Pyrénées,</a:t>
            </a:r>
            <a:endParaRPr lang="fr-FR" dirty="0" smtClean="0">
              <a:latin typeface="Bodoni MT Condensed" pitchFamily="18" charset="0"/>
            </a:endParaRPr>
          </a:p>
          <a:p>
            <a:r>
              <a:rPr lang="fr-FR" dirty="0" smtClean="0">
                <a:latin typeface="Bodoni MT Condensed" pitchFamily="18" charset="0"/>
              </a:rPr>
              <a:t>1975 : Reprise par M. </a:t>
            </a:r>
            <a:r>
              <a:rPr lang="fr-FR" dirty="0" err="1" smtClean="0">
                <a:latin typeface="Bodoni MT Condensed" pitchFamily="18" charset="0"/>
              </a:rPr>
              <a:t>Jamme</a:t>
            </a:r>
            <a:r>
              <a:rPr lang="fr-FR" dirty="0" smtClean="0">
                <a:latin typeface="Bodoni MT Condensed" pitchFamily="18" charset="0"/>
              </a:rPr>
              <a:t>, pharmacien.  </a:t>
            </a:r>
          </a:p>
          <a:p>
            <a:r>
              <a:rPr lang="fr-FR" dirty="0" smtClean="0">
                <a:latin typeface="Bodoni MT Condensed" pitchFamily="18" charset="0"/>
              </a:rPr>
              <a:t>1981 : 1</a:t>
            </a:r>
            <a:r>
              <a:rPr lang="fr-FR" baseline="30000" dirty="0" smtClean="0">
                <a:latin typeface="Bodoni MT Condensed" pitchFamily="18" charset="0"/>
              </a:rPr>
              <a:t>er</a:t>
            </a:r>
            <a:r>
              <a:rPr lang="fr-FR" dirty="0" smtClean="0">
                <a:latin typeface="Bodoni MT Condensed" pitchFamily="18" charset="0"/>
              </a:rPr>
              <a:t> transfert au 65 Avenue général Leclerc  </a:t>
            </a:r>
          </a:p>
          <a:p>
            <a:r>
              <a:rPr lang="fr-FR" dirty="0" smtClean="0">
                <a:latin typeface="Bodoni MT Condensed" pitchFamily="18" charset="0"/>
              </a:rPr>
              <a:t>1985 : Arrivée de M. Thierry Lissarre, pharmacien  &amp; création de la SNC </a:t>
            </a:r>
          </a:p>
          <a:p>
            <a:r>
              <a:rPr lang="fr-FR" dirty="0" smtClean="0">
                <a:latin typeface="Bodoni MT Condensed" pitchFamily="18" charset="0"/>
              </a:rPr>
              <a:t>1994 : Arrivée de Mme Michele Fumat,  Pharmacienne </a:t>
            </a:r>
          </a:p>
          <a:p>
            <a:r>
              <a:rPr lang="fr-FR" dirty="0" smtClean="0">
                <a:latin typeface="Bodoni MT Condensed" pitchFamily="18" charset="0"/>
              </a:rPr>
              <a:t>1996 : Arrivée de M. Guyot, pharmacien, en remplacement de M. </a:t>
            </a:r>
            <a:r>
              <a:rPr lang="fr-FR" dirty="0" err="1" smtClean="0">
                <a:latin typeface="Bodoni MT Condensed" pitchFamily="18" charset="0"/>
              </a:rPr>
              <a:t>Jamme</a:t>
            </a:r>
            <a:r>
              <a:rPr lang="fr-FR" dirty="0" smtClean="0">
                <a:latin typeface="Bodoni MT Condensed" pitchFamily="18" charset="0"/>
              </a:rPr>
              <a:t> </a:t>
            </a:r>
          </a:p>
          <a:p>
            <a:r>
              <a:rPr lang="fr-FR" dirty="0" smtClean="0">
                <a:latin typeface="Bodoni MT Condensed" pitchFamily="18" charset="0"/>
              </a:rPr>
              <a:t>2015 : Arrivée de Michel Gamundi en remplacement de M. Louis Joel Guyot </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549"/>
          <a:stretch/>
        </p:blipFill>
        <p:spPr bwMode="auto">
          <a:xfrm>
            <a:off x="6444208" y="2492896"/>
            <a:ext cx="1292450" cy="136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321004724"/>
      </p:ext>
    </p:extLst>
  </p:cSld>
  <p:clrMapOvr>
    <a:masterClrMapping/>
  </p:clrMapOvr>
  <mc:AlternateContent xmlns:mc="http://schemas.openxmlformats.org/markup-compatibility/2006" xmlns:p14="http://schemas.microsoft.com/office/powerpoint/2010/main">
    <mc:Choice Requires="p14">
      <p:transition spd="slow" p14:dur="3500" advClick="0" advTm="19743"/>
    </mc:Choice>
    <mc:Fallback xmlns="">
      <p:transition spd="slow" advClick="0" advTm="1974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path" presetSubtype="0" accel="50000" decel="50000" fill="hold" grpId="0" nodeType="clickEffect">
                                  <p:stCondLst>
                                    <p:cond delay="0"/>
                                  </p:stCondLst>
                                  <p:childTnLst>
                                    <p:animMotion origin="layout" path="M 0 0 C 0.069 0 0.125 0.056 0.125 0.125 C 0.125 0.194 0.069 0.25 0 0.25 C -0.069 0.25 -0.125 0.194 -0.125 0.125 C -0.125 0.056 -0.069 0 0 0 Z"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left)">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left)">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left)">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ipe(left)">
                                      <p:cBhvr>
                                        <p:cTn id="4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008" y="908720"/>
            <a:ext cx="9089519" cy="5109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539552" y="301298"/>
            <a:ext cx="8280920" cy="461665"/>
          </a:xfrm>
          <a:prstGeom prst="rect">
            <a:avLst/>
          </a:prstGeom>
          <a:noFill/>
        </p:spPr>
        <p:txBody>
          <a:bodyPr wrap="square" rtlCol="0">
            <a:spAutoFit/>
          </a:bodyPr>
          <a:lstStyle/>
          <a:p>
            <a:r>
              <a:rPr lang="fr-FR" sz="2400" b="1" dirty="0" smtClean="0">
                <a:latin typeface="Arial Narrow" pitchFamily="34" charset="0"/>
              </a:rPr>
              <a:t>Juin 2017 : Mettre hors Eau et Hors Air et marquer les espaces… </a:t>
            </a:r>
            <a:endParaRPr lang="fr-FR" sz="2400" b="1" dirty="0">
              <a:latin typeface="Arial Narrow" pitchFamily="34" charset="0"/>
            </a:endParaRPr>
          </a:p>
        </p:txBody>
      </p:sp>
    </p:spTree>
    <p:custDataLst>
      <p:tags r:id="rId1"/>
    </p:custDataLst>
    <p:extLst>
      <p:ext uri="{BB962C8B-B14F-4D97-AF65-F5344CB8AC3E}">
        <p14:creationId xmlns:p14="http://schemas.microsoft.com/office/powerpoint/2010/main" val="3052024872"/>
      </p:ext>
    </p:extLst>
  </p:cSld>
  <p:clrMapOvr>
    <a:masterClrMapping/>
  </p:clrMapOvr>
  <mc:AlternateContent xmlns:mc="http://schemas.openxmlformats.org/markup-compatibility/2006" xmlns:p14="http://schemas.microsoft.com/office/powerpoint/2010/main">
    <mc:Choice Requires="p14">
      <p:transition spd="slow" p14:dur="3500" advClick="0" advTm="6324"/>
    </mc:Choice>
    <mc:Fallback xmlns="">
      <p:transition spd="slow" advClick="0" advTm="632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ircle(in)">
                                      <p:cBhvr>
                                        <p:cTn id="12"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88640"/>
            <a:ext cx="8229600" cy="1143000"/>
          </a:xfrm>
        </p:spPr>
        <p:txBody>
          <a:bodyPr/>
          <a:lstStyle/>
          <a:p>
            <a:r>
              <a:rPr lang="fr-FR" b="1" dirty="0" smtClean="0">
                <a:latin typeface="Arial Narrow" pitchFamily="34" charset="0"/>
              </a:rPr>
              <a:t>Percement de la façade </a:t>
            </a:r>
            <a:endParaRPr lang="fr-FR" b="1" dirty="0">
              <a:latin typeface="Arial Narrow" pitchFamily="34" charset="0"/>
            </a:endParaRPr>
          </a:p>
        </p:txBody>
      </p:sp>
      <p:pic>
        <p:nvPicPr>
          <p:cNvPr id="4" name="Image 3" descr="C:\Users\Admin\Pictures\pharmacie  liberte\IMG_939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58512"/>
            <a:ext cx="9324528" cy="5138840"/>
          </a:xfrm>
          <a:prstGeom prst="rect">
            <a:avLst/>
          </a:prstGeom>
          <a:noFill/>
          <a:ln>
            <a:noFill/>
          </a:ln>
        </p:spPr>
      </p:pic>
    </p:spTree>
    <p:custDataLst>
      <p:tags r:id="rId1"/>
    </p:custDataLst>
    <p:extLst>
      <p:ext uri="{BB962C8B-B14F-4D97-AF65-F5344CB8AC3E}">
        <p14:creationId xmlns:p14="http://schemas.microsoft.com/office/powerpoint/2010/main" val="519462797"/>
      </p:ext>
    </p:extLst>
  </p:cSld>
  <p:clrMapOvr>
    <a:masterClrMapping/>
  </p:clrMapOvr>
  <mc:AlternateContent xmlns:mc="http://schemas.openxmlformats.org/markup-compatibility/2006" xmlns:p14="http://schemas.microsoft.com/office/powerpoint/2010/main">
    <mc:Choice Requires="p14">
      <p:transition spd="slow" p14:dur="3500" advClick="0" advTm="6892"/>
    </mc:Choice>
    <mc:Fallback xmlns="">
      <p:transition spd="slow" advClick="0" advTm="68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out)">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dirty="0"/>
          </a:p>
        </p:txBody>
      </p:sp>
      <p:pic>
        <p:nvPicPr>
          <p:cNvPr id="5122" name="Picture 2" descr="C:\Users\Admin\Pictures\Michele pharmacie\avancement 17 Juillet 2017\IMG_926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39" y="908720"/>
            <a:ext cx="9144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txBox="1">
            <a:spLocks/>
          </p:cNvSpPr>
          <p:nvPr/>
        </p:nvSpPr>
        <p:spPr>
          <a:xfrm>
            <a:off x="490339" y="116632"/>
            <a:ext cx="8229600" cy="1143000"/>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600" b="1" dirty="0" smtClean="0">
                <a:latin typeface="Arial Narrow" pitchFamily="34" charset="0"/>
              </a:rPr>
              <a:t>Juillet 2017 : mettre les bouchées doubles pour délimiter les espaces  </a:t>
            </a:r>
            <a:endParaRPr lang="fr-FR" sz="3600" b="1" dirty="0">
              <a:latin typeface="Arial Narrow" pitchFamily="34" charset="0"/>
            </a:endParaRPr>
          </a:p>
        </p:txBody>
      </p:sp>
    </p:spTree>
    <p:custDataLst>
      <p:tags r:id="rId1"/>
    </p:custDataLst>
    <p:extLst>
      <p:ext uri="{BB962C8B-B14F-4D97-AF65-F5344CB8AC3E}">
        <p14:creationId xmlns:p14="http://schemas.microsoft.com/office/powerpoint/2010/main" val="1553762778"/>
      </p:ext>
    </p:extLst>
  </p:cSld>
  <p:clrMapOvr>
    <a:masterClrMapping/>
  </p:clrMapOvr>
  <mc:AlternateContent xmlns:mc="http://schemas.openxmlformats.org/markup-compatibility/2006" xmlns:p14="http://schemas.microsoft.com/office/powerpoint/2010/main">
    <mc:Choice Requires="p14">
      <p:transition spd="slow" p14:dur="3500" advClick="0" advTm="5309"/>
    </mc:Choice>
    <mc:Fallback xmlns="">
      <p:transition spd="slow" advClick="0" advTm="530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dirty="0"/>
          </a:p>
        </p:txBody>
      </p:sp>
      <p:pic>
        <p:nvPicPr>
          <p:cNvPr id="4098" name="Picture 2" descr="C:\Users\Admin\Pictures\Michele pharmacie\avancement 17 Juillet 2017\IMG_926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760140"/>
            <a:ext cx="9144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txBox="1">
            <a:spLocks/>
          </p:cNvSpPr>
          <p:nvPr/>
        </p:nvSpPr>
        <p:spPr>
          <a:xfrm>
            <a:off x="395536" y="-1714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4000" b="1" dirty="0" smtClean="0">
                <a:latin typeface="Arial Narrow" pitchFamily="34" charset="0"/>
              </a:rPr>
              <a:t>Tout « plaquer » et isoler avant la dalle… </a:t>
            </a:r>
            <a:endParaRPr lang="fr-FR" sz="4000" b="1" dirty="0">
              <a:latin typeface="Arial Narrow" pitchFamily="34" charset="0"/>
            </a:endParaRPr>
          </a:p>
        </p:txBody>
      </p:sp>
    </p:spTree>
    <p:custDataLst>
      <p:tags r:id="rId1"/>
    </p:custDataLst>
    <p:extLst>
      <p:ext uri="{BB962C8B-B14F-4D97-AF65-F5344CB8AC3E}">
        <p14:creationId xmlns:p14="http://schemas.microsoft.com/office/powerpoint/2010/main" val="341172290"/>
      </p:ext>
    </p:extLst>
  </p:cSld>
  <p:clrMapOvr>
    <a:masterClrMapping/>
  </p:clrMapOvr>
  <mc:AlternateContent xmlns:mc="http://schemas.openxmlformats.org/markup-compatibility/2006" xmlns:p14="http://schemas.microsoft.com/office/powerpoint/2010/main">
    <mc:Choice Requires="p14">
      <p:transition spd="slow" p14:dur="3500" advClick="0" advTm="4550"/>
    </mc:Choice>
    <mc:Fallback xmlns="">
      <p:transition spd="slow" advClick="0" advTm="45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Pictures\Michele pharmacie\coulage dalle 28 juillet 2017\IMG_94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4068"/>
            <a:ext cx="9756576" cy="6786556"/>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txBox="1">
            <a:spLocks/>
          </p:cNvSpPr>
          <p:nvPr/>
        </p:nvSpPr>
        <p:spPr>
          <a:xfrm>
            <a:off x="0" y="-171400"/>
            <a:ext cx="644420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4000" dirty="0" smtClean="0">
                <a:latin typeface="Arial Narrow" pitchFamily="34" charset="0"/>
              </a:rPr>
              <a:t>Août 2017 La dalle …</a:t>
            </a:r>
            <a:endParaRPr lang="fr-FR" sz="4000" dirty="0">
              <a:latin typeface="Arial Narrow" pitchFamily="34" charset="0"/>
            </a:endParaRPr>
          </a:p>
        </p:txBody>
      </p:sp>
    </p:spTree>
    <p:custDataLst>
      <p:tags r:id="rId1"/>
    </p:custDataLst>
    <p:extLst>
      <p:ext uri="{BB962C8B-B14F-4D97-AF65-F5344CB8AC3E}">
        <p14:creationId xmlns:p14="http://schemas.microsoft.com/office/powerpoint/2010/main" val="46584126"/>
      </p:ext>
    </p:extLst>
  </p:cSld>
  <p:clrMapOvr>
    <a:masterClrMapping/>
  </p:clrMapOvr>
  <mc:AlternateContent xmlns:mc="http://schemas.openxmlformats.org/markup-compatibility/2006" xmlns:p14="http://schemas.microsoft.com/office/powerpoint/2010/main">
    <mc:Choice Requires="p14">
      <p:transition spd="slow" p14:dur="3500" advClick="0" advTm="2135"/>
    </mc:Choice>
    <mc:Fallback xmlns="">
      <p:transition spd="slow" advClick="0" advTm="21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71400"/>
            <a:ext cx="8229600" cy="1143000"/>
          </a:xfrm>
        </p:spPr>
        <p:txBody>
          <a:bodyPr>
            <a:normAutofit fontScale="90000"/>
          </a:bodyPr>
          <a:lstStyle/>
          <a:p>
            <a:r>
              <a:rPr lang="fr-FR" sz="4000" dirty="0" smtClean="0">
                <a:latin typeface="Arial Narrow" pitchFamily="34" charset="0"/>
              </a:rPr>
              <a:t>est coulée et séchée durant le pont du 15 Août  </a:t>
            </a:r>
            <a:endParaRPr lang="fr-FR" sz="4000" dirty="0">
              <a:latin typeface="Arial Narrow" pitchFamily="34" charset="0"/>
            </a:endParaRPr>
          </a:p>
        </p:txBody>
      </p:sp>
      <p:sp>
        <p:nvSpPr>
          <p:cNvPr id="3" name="Espace réservé du contenu 2"/>
          <p:cNvSpPr>
            <a:spLocks noGrp="1"/>
          </p:cNvSpPr>
          <p:nvPr>
            <p:ph idx="1"/>
          </p:nvPr>
        </p:nvSpPr>
        <p:spPr/>
        <p:txBody>
          <a:bodyPr/>
          <a:lstStyle/>
          <a:p>
            <a:endParaRPr lang="fr-FR" dirty="0"/>
          </a:p>
        </p:txBody>
      </p:sp>
      <p:pic>
        <p:nvPicPr>
          <p:cNvPr id="1026" name="Picture 2" descr="C:\Users\Admin\Pictures\Michele pharmacie\coulage dalle 28 juillet 2017\IMG_940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762874"/>
            <a:ext cx="9144000" cy="6096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53891365"/>
      </p:ext>
    </p:extLst>
  </p:cSld>
  <p:clrMapOvr>
    <a:masterClrMapping/>
  </p:clrMapOvr>
  <mc:AlternateContent xmlns:mc="http://schemas.openxmlformats.org/markup-compatibility/2006" xmlns:p14="http://schemas.microsoft.com/office/powerpoint/2010/main">
    <mc:Choice Requires="p14">
      <p:transition spd="slow" p14:dur="3500" advClick="0" advTm="5296"/>
    </mc:Choice>
    <mc:Fallback xmlns="">
      <p:transition spd="slow" advClick="0" advTm="529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ircle(out)">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dirty="0"/>
          </a:p>
        </p:txBody>
      </p:sp>
      <p:pic>
        <p:nvPicPr>
          <p:cNvPr id="6146" name="Picture 2" descr="C:\Users\Admin\Pictures\Michele pharmacie\avancement 17 Juillet 2017\IMG_927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37" y="1052736"/>
            <a:ext cx="9144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35737" y="-104490"/>
            <a:ext cx="9108263" cy="1143000"/>
          </a:xfrm>
        </p:spPr>
        <p:txBody>
          <a:bodyPr>
            <a:normAutofit/>
          </a:bodyPr>
          <a:lstStyle/>
          <a:p>
            <a:r>
              <a:rPr lang="fr-FR" sz="3600" b="1" dirty="0" smtClean="0">
                <a:latin typeface="Arial Narrow" pitchFamily="34" charset="0"/>
              </a:rPr>
              <a:t>Virginie</a:t>
            </a:r>
            <a:r>
              <a:rPr lang="fr-FR" sz="3600" dirty="0" smtClean="0">
                <a:latin typeface="Arial Narrow" pitchFamily="34" charset="0"/>
              </a:rPr>
              <a:t>, la secrétaire, suit le dossier administratif </a:t>
            </a:r>
            <a:endParaRPr lang="fr-FR" sz="3600" dirty="0">
              <a:latin typeface="Arial Narrow" pitchFamily="34" charset="0"/>
            </a:endParaRPr>
          </a:p>
        </p:txBody>
      </p:sp>
    </p:spTree>
    <p:custDataLst>
      <p:tags r:id="rId1"/>
    </p:custDataLst>
    <p:extLst>
      <p:ext uri="{BB962C8B-B14F-4D97-AF65-F5344CB8AC3E}">
        <p14:creationId xmlns:p14="http://schemas.microsoft.com/office/powerpoint/2010/main" val="3274079667"/>
      </p:ext>
    </p:extLst>
  </p:cSld>
  <p:clrMapOvr>
    <a:masterClrMapping/>
  </p:clrMapOvr>
  <mc:AlternateContent xmlns:mc="http://schemas.openxmlformats.org/markup-compatibility/2006" xmlns:p14="http://schemas.microsoft.com/office/powerpoint/2010/main">
    <mc:Choice Requires="p14">
      <p:transition spd="slow" p14:dur="3500" advClick="0" advTm="6708"/>
    </mc:Choice>
    <mc:Fallback xmlns="">
      <p:transition spd="slow" advClick="0" advTm="67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4033" y="620688"/>
            <a:ext cx="8964995"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re 1"/>
          <p:cNvSpPr>
            <a:spLocks noGrp="1"/>
          </p:cNvSpPr>
          <p:nvPr>
            <p:ph type="title"/>
          </p:nvPr>
        </p:nvSpPr>
        <p:spPr>
          <a:xfrm>
            <a:off x="457200" y="-171400"/>
            <a:ext cx="8229600" cy="1143000"/>
          </a:xfrm>
        </p:spPr>
        <p:txBody>
          <a:bodyPr>
            <a:normAutofit fontScale="90000"/>
          </a:bodyPr>
          <a:lstStyle/>
          <a:p>
            <a:r>
              <a:rPr lang="fr-FR" sz="4000" dirty="0" smtClean="0">
                <a:latin typeface="Arial Narrow" pitchFamily="34" charset="0"/>
              </a:rPr>
              <a:t>Pas de </a:t>
            </a:r>
            <a:r>
              <a:rPr lang="fr-FR" sz="4000" dirty="0" err="1" smtClean="0">
                <a:latin typeface="Arial Narrow" pitchFamily="34" charset="0"/>
              </a:rPr>
              <a:t>trève</a:t>
            </a:r>
            <a:r>
              <a:rPr lang="fr-FR" sz="4000" dirty="0" smtClean="0">
                <a:latin typeface="Arial Narrow" pitchFamily="34" charset="0"/>
              </a:rPr>
              <a:t> estivale …il faut tenir les délais </a:t>
            </a:r>
            <a:endParaRPr lang="fr-FR" sz="4000" dirty="0">
              <a:latin typeface="Arial Narrow" pitchFamily="34" charset="0"/>
            </a:endParaRPr>
          </a:p>
        </p:txBody>
      </p:sp>
    </p:spTree>
    <p:custDataLst>
      <p:tags r:id="rId1"/>
    </p:custDataLst>
    <p:extLst>
      <p:ext uri="{BB962C8B-B14F-4D97-AF65-F5344CB8AC3E}">
        <p14:creationId xmlns:p14="http://schemas.microsoft.com/office/powerpoint/2010/main" val="2130244517"/>
      </p:ext>
    </p:extLst>
  </p:cSld>
  <p:clrMapOvr>
    <a:masterClrMapping/>
  </p:clrMapOvr>
  <mc:AlternateContent xmlns:mc="http://schemas.openxmlformats.org/markup-compatibility/2006" xmlns:p14="http://schemas.microsoft.com/office/powerpoint/2010/main">
    <mc:Choice Requires="p14">
      <p:transition spd="slow" p14:dur="3500" advClick="0" advTm="7360"/>
    </mc:Choice>
    <mc:Fallback xmlns="">
      <p:transition spd="slow" advClick="0" advTm="7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plus(in)">
                                      <p:cBhvr>
                                        <p:cTn id="12"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704595"/>
            <a:ext cx="9181019"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re 1"/>
          <p:cNvSpPr>
            <a:spLocks noGrp="1"/>
          </p:cNvSpPr>
          <p:nvPr>
            <p:ph type="title"/>
          </p:nvPr>
        </p:nvSpPr>
        <p:spPr>
          <a:xfrm>
            <a:off x="35737" y="-104490"/>
            <a:ext cx="9108263" cy="1143000"/>
          </a:xfrm>
        </p:spPr>
        <p:txBody>
          <a:bodyPr>
            <a:normAutofit/>
          </a:bodyPr>
          <a:lstStyle/>
          <a:p>
            <a:r>
              <a:rPr lang="fr-FR" sz="3600" b="1" dirty="0" smtClean="0">
                <a:latin typeface="Arial Narrow" pitchFamily="34" charset="0"/>
              </a:rPr>
              <a:t>430 M² …..à aménager… </a:t>
            </a:r>
            <a:r>
              <a:rPr lang="fr-FR" sz="3600" dirty="0" smtClean="0">
                <a:latin typeface="Arial Narrow" pitchFamily="34" charset="0"/>
              </a:rPr>
              <a:t> </a:t>
            </a:r>
            <a:endParaRPr lang="fr-FR" sz="3600" dirty="0">
              <a:latin typeface="Arial Narrow" pitchFamily="34" charset="0"/>
            </a:endParaRPr>
          </a:p>
        </p:txBody>
      </p:sp>
    </p:spTree>
    <p:custDataLst>
      <p:tags r:id="rId1"/>
    </p:custDataLst>
    <p:extLst>
      <p:ext uri="{BB962C8B-B14F-4D97-AF65-F5344CB8AC3E}">
        <p14:creationId xmlns:p14="http://schemas.microsoft.com/office/powerpoint/2010/main" val="749021007"/>
      </p:ext>
    </p:extLst>
  </p:cSld>
  <p:clrMapOvr>
    <a:masterClrMapping/>
  </p:clrMapOvr>
  <mc:AlternateContent xmlns:mc="http://schemas.openxmlformats.org/markup-compatibility/2006" xmlns:p14="http://schemas.microsoft.com/office/powerpoint/2010/main">
    <mc:Choice Requires="p14">
      <p:transition spd="slow" p14:dur="3500" advClick="0" advTm="1994"/>
    </mc:Choice>
    <mc:Fallback xmlns="">
      <p:transition spd="slow" advClick="0" advTm="199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ppt_w</p:attrName>
                                        </p:attrNameLst>
                                      </p:cBhvr>
                                      <p:tavLst>
                                        <p:tav tm="0">
                                          <p:val>
                                            <p:fltVal val="0"/>
                                          </p:val>
                                        </p:tav>
                                        <p:tav tm="100000">
                                          <p:val>
                                            <p:strVal val="#ppt_w"/>
                                          </p:val>
                                        </p:tav>
                                      </p:tavLst>
                                    </p:anim>
                                    <p:anim calcmode="lin" valueType="num">
                                      <p:cBhvr>
                                        <p:cTn id="8" dur="500" fill="hold"/>
                                        <p:tgtEl>
                                          <p:spTgt spid="11266"/>
                                        </p:tgtEl>
                                        <p:attrNameLst>
                                          <p:attrName>ppt_h</p:attrName>
                                        </p:attrNameLst>
                                      </p:cBhvr>
                                      <p:tavLst>
                                        <p:tav tm="0">
                                          <p:val>
                                            <p:fltVal val="0"/>
                                          </p:val>
                                        </p:tav>
                                        <p:tav tm="100000">
                                          <p:val>
                                            <p:strVal val="#ppt_h"/>
                                          </p:val>
                                        </p:tav>
                                      </p:tavLst>
                                    </p:anim>
                                    <p:animEffect transition="in" filter="fade">
                                      <p:cBhvr>
                                        <p:cTn id="9" dur="500"/>
                                        <p:tgtEl>
                                          <p:spTgt spid="1126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908720"/>
            <a:ext cx="9275454" cy="5217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re 1"/>
          <p:cNvSpPr>
            <a:spLocks noGrp="1"/>
          </p:cNvSpPr>
          <p:nvPr>
            <p:ph type="title"/>
          </p:nvPr>
        </p:nvSpPr>
        <p:spPr>
          <a:xfrm>
            <a:off x="395536" y="-99392"/>
            <a:ext cx="8229600" cy="1143000"/>
          </a:xfrm>
        </p:spPr>
        <p:txBody>
          <a:bodyPr>
            <a:normAutofit/>
          </a:bodyPr>
          <a:lstStyle/>
          <a:p>
            <a:r>
              <a:rPr lang="fr-FR" b="1" dirty="0" smtClean="0">
                <a:latin typeface="Arial Narrow" pitchFamily="34" charset="0"/>
              </a:rPr>
              <a:t>Les différents espaces sont bâtis… </a:t>
            </a:r>
            <a:endParaRPr lang="fr-FR" b="1" dirty="0">
              <a:latin typeface="Arial Narrow" pitchFamily="34" charset="0"/>
            </a:endParaRPr>
          </a:p>
        </p:txBody>
      </p:sp>
    </p:spTree>
    <p:custDataLst>
      <p:tags r:id="rId1"/>
    </p:custDataLst>
    <p:extLst>
      <p:ext uri="{BB962C8B-B14F-4D97-AF65-F5344CB8AC3E}">
        <p14:creationId xmlns:p14="http://schemas.microsoft.com/office/powerpoint/2010/main" val="1911010537"/>
      </p:ext>
    </p:extLst>
  </p:cSld>
  <p:clrMapOvr>
    <a:masterClrMapping/>
  </p:clrMapOvr>
  <mc:AlternateContent xmlns:mc="http://schemas.openxmlformats.org/markup-compatibility/2006" xmlns:p14="http://schemas.microsoft.com/office/powerpoint/2010/main">
    <mc:Choice Requires="p14">
      <p:transition spd="slow" p14:dur="3500" advClick="0" advTm="8019"/>
    </mc:Choice>
    <mc:Fallback xmlns="">
      <p:transition spd="slow" advClick="0" advTm="801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Joel Raimondi\Pictures\feu 19sept 2013\diaporama CCQ\IMG_2903.JPG"/>
          <p:cNvPicPr>
            <a:picLocks noGrp="1" noChangeAspect="1" noChangeArrowheads="1"/>
          </p:cNvPicPr>
          <p:nvPr>
            <p:ph idx="1"/>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117584" y="1196752"/>
            <a:ext cx="8632358" cy="5328592"/>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a:spLocks noGrp="1"/>
          </p:cNvSpPr>
          <p:nvPr>
            <p:ph type="title"/>
          </p:nvPr>
        </p:nvSpPr>
        <p:spPr>
          <a:xfrm>
            <a:off x="107504" y="53752"/>
            <a:ext cx="8805664" cy="1143000"/>
          </a:xfrm>
        </p:spPr>
        <p:txBody>
          <a:bodyPr>
            <a:noAutofit/>
          </a:bodyPr>
          <a:lstStyle/>
          <a:p>
            <a:r>
              <a:rPr lang="fr-FR" sz="3000" b="1" dirty="0" smtClean="0">
                <a:latin typeface="Bodoni MT Condensed" pitchFamily="18" charset="0"/>
              </a:rPr>
              <a:t>Une équipe </a:t>
            </a:r>
            <a:r>
              <a:rPr lang="fr-FR" sz="3000" b="1" dirty="0" smtClean="0">
                <a:solidFill>
                  <a:srgbClr val="FF0000"/>
                </a:solidFill>
                <a:latin typeface="Bodoni MT Condensed" pitchFamily="18" charset="0"/>
              </a:rPr>
              <a:t>dynamique</a:t>
            </a:r>
            <a:r>
              <a:rPr lang="fr-FR" sz="3000" b="1" dirty="0" smtClean="0">
                <a:latin typeface="Bodoni MT Condensed" pitchFamily="18" charset="0"/>
              </a:rPr>
              <a:t> et des vitrines thématiques </a:t>
            </a:r>
            <a:r>
              <a:rPr lang="fr-FR" sz="3000" b="1" dirty="0" smtClean="0">
                <a:solidFill>
                  <a:srgbClr val="FF0000"/>
                </a:solidFill>
                <a:latin typeface="Bodoni MT Condensed" pitchFamily="18" charset="0"/>
              </a:rPr>
              <a:t>ORIGINALES  </a:t>
            </a:r>
            <a:endParaRPr lang="fr-FR" sz="3000" b="1" dirty="0">
              <a:solidFill>
                <a:srgbClr val="FF0000"/>
              </a:solidFill>
              <a:latin typeface="Bodoni MT Condensed" pitchFamily="18" charset="0"/>
            </a:endParaRPr>
          </a:p>
        </p:txBody>
      </p:sp>
    </p:spTree>
    <p:custDataLst>
      <p:tags r:id="rId1"/>
    </p:custDataLst>
    <p:extLst>
      <p:ext uri="{BB962C8B-B14F-4D97-AF65-F5344CB8AC3E}">
        <p14:creationId xmlns:p14="http://schemas.microsoft.com/office/powerpoint/2010/main" val="1594599804"/>
      </p:ext>
    </p:extLst>
  </p:cSld>
  <p:clrMapOvr>
    <a:masterClrMapping/>
  </p:clrMapOvr>
  <mc:AlternateContent xmlns:mc="http://schemas.openxmlformats.org/markup-compatibility/2006" xmlns:p14="http://schemas.microsoft.com/office/powerpoint/2010/main">
    <mc:Choice Requires="p14">
      <p:transition spd="slow" p14:dur="3500" advClick="0" advTm="5734"/>
    </mc:Choice>
    <mc:Fallback xmlns="">
      <p:transition spd="slow" advClick="0" advTm="573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ircle(out)">
                                      <p:cBhvr>
                                        <p:cTn id="12"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1024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5264" y="332656"/>
            <a:ext cx="9347234" cy="623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76809"/>
      </p:ext>
    </p:extLst>
  </p:cSld>
  <p:clrMapOvr>
    <a:masterClrMapping/>
  </p:clrMapOvr>
  <mc:AlternateContent xmlns:mc="http://schemas.openxmlformats.org/markup-compatibility/2006" xmlns:p14="http://schemas.microsoft.com/office/powerpoint/2010/main">
    <mc:Choice Requires="p14">
      <p:transition spd="slow" p14:dur="3500" advClick="0" advTm="3517"/>
    </mc:Choice>
    <mc:Fallback xmlns="">
      <p:transition spd="slow" advClick="0" advTm="3517"/>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741039"/>
            <a:ext cx="9144000" cy="6096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1"/>
          <p:cNvSpPr>
            <a:spLocks noGrp="1"/>
          </p:cNvSpPr>
          <p:nvPr>
            <p:ph type="title"/>
          </p:nvPr>
        </p:nvSpPr>
        <p:spPr>
          <a:xfrm>
            <a:off x="251892" y="-171400"/>
            <a:ext cx="8892480" cy="1143000"/>
          </a:xfrm>
        </p:spPr>
        <p:txBody>
          <a:bodyPr>
            <a:normAutofit fontScale="90000"/>
          </a:bodyPr>
          <a:lstStyle/>
          <a:p>
            <a:r>
              <a:rPr lang="fr-FR" b="1" dirty="0" smtClean="0">
                <a:latin typeface="Arial Narrow" pitchFamily="34" charset="0"/>
              </a:rPr>
              <a:t>Et les fenêtres arrières percées et posées </a:t>
            </a:r>
            <a:endParaRPr lang="fr-FR" b="1" dirty="0">
              <a:latin typeface="Arial Narrow" pitchFamily="34" charset="0"/>
            </a:endParaRPr>
          </a:p>
        </p:txBody>
      </p:sp>
    </p:spTree>
    <p:custDataLst>
      <p:tags r:id="rId1"/>
    </p:custDataLst>
    <p:extLst>
      <p:ext uri="{BB962C8B-B14F-4D97-AF65-F5344CB8AC3E}">
        <p14:creationId xmlns:p14="http://schemas.microsoft.com/office/powerpoint/2010/main" val="2576395996"/>
      </p:ext>
    </p:extLst>
  </p:cSld>
  <p:clrMapOvr>
    <a:masterClrMapping/>
  </p:clrMapOvr>
  <mc:AlternateContent xmlns:mc="http://schemas.openxmlformats.org/markup-compatibility/2006" xmlns:p14="http://schemas.microsoft.com/office/powerpoint/2010/main">
    <mc:Choice Requires="p14">
      <p:transition spd="slow" p14:dur="3500" advClick="0" advTm="6954"/>
    </mc:Choice>
    <mc:Fallback xmlns="">
      <p:transition spd="slow" advClick="0" advTm="695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dirty="0"/>
          </a:p>
        </p:txBody>
      </p:sp>
      <p:pic>
        <p:nvPicPr>
          <p:cNvPr id="2050" name="Picture 2" descr="C:\Users\Admin\Pictures\Michele pharmacie\avancement 1er septembre 2017\IMG_004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52736"/>
            <a:ext cx="9144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txBox="1">
            <a:spLocks/>
          </p:cNvSpPr>
          <p:nvPr/>
        </p:nvSpPr>
        <p:spPr>
          <a:xfrm>
            <a:off x="539552" y="4616"/>
            <a:ext cx="8229600" cy="1143000"/>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4000" dirty="0" smtClean="0">
                <a:latin typeface="Arial Narrow" pitchFamily="34" charset="0"/>
              </a:rPr>
              <a:t>En plein Eté , les pharmaciens suivent l’avancement des travaux avec les artisans et l’architecte</a:t>
            </a:r>
            <a:endParaRPr lang="fr-FR" dirty="0">
              <a:latin typeface="Arial Narrow" pitchFamily="34" charset="0"/>
            </a:endParaRPr>
          </a:p>
        </p:txBody>
      </p:sp>
    </p:spTree>
    <p:custDataLst>
      <p:tags r:id="rId1"/>
    </p:custDataLst>
    <p:extLst>
      <p:ext uri="{BB962C8B-B14F-4D97-AF65-F5344CB8AC3E}">
        <p14:creationId xmlns:p14="http://schemas.microsoft.com/office/powerpoint/2010/main" val="2897877381"/>
      </p:ext>
    </p:extLst>
  </p:cSld>
  <p:clrMapOvr>
    <a:masterClrMapping/>
  </p:clrMapOvr>
  <mc:AlternateContent xmlns:mc="http://schemas.openxmlformats.org/markup-compatibility/2006" xmlns:p14="http://schemas.microsoft.com/office/powerpoint/2010/main">
    <mc:Choice Requires="p14">
      <p:transition spd="slow" p14:dur="3500" advClick="0" advTm="5920"/>
    </mc:Choice>
    <mc:Fallback xmlns="">
      <p:transition spd="slow" advClick="0" advTm="592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b="9056"/>
          <a:stretch/>
        </p:blipFill>
        <p:spPr bwMode="auto">
          <a:xfrm>
            <a:off x="179512" y="1340768"/>
            <a:ext cx="8867082" cy="537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a:spLocks noGrp="1"/>
          </p:cNvSpPr>
          <p:nvPr>
            <p:ph type="title"/>
          </p:nvPr>
        </p:nvSpPr>
        <p:spPr>
          <a:xfrm>
            <a:off x="395536" y="116632"/>
            <a:ext cx="8424936" cy="1143000"/>
          </a:xfrm>
        </p:spPr>
        <p:txBody>
          <a:bodyPr>
            <a:noAutofit/>
          </a:bodyPr>
          <a:lstStyle/>
          <a:p>
            <a:r>
              <a:rPr lang="fr-FR" sz="3600" dirty="0" smtClean="0">
                <a:latin typeface="Arial Narrow" pitchFamily="34" charset="0"/>
              </a:rPr>
              <a:t>Des artisans «</a:t>
            </a:r>
            <a:r>
              <a:rPr lang="fr-FR" sz="3600" b="1" dirty="0" smtClean="0">
                <a:solidFill>
                  <a:srgbClr val="FF0000"/>
                </a:solidFill>
                <a:latin typeface="Arial Narrow" pitchFamily="34" charset="0"/>
              </a:rPr>
              <a:t>artistes</a:t>
            </a:r>
            <a:r>
              <a:rPr lang="fr-FR" sz="3600" dirty="0" smtClean="0">
                <a:latin typeface="Arial Narrow" pitchFamily="34" charset="0"/>
              </a:rPr>
              <a:t>» : plombiers, électriciens, plaquistes, carreleurs,  menuisiers, peintres..   </a:t>
            </a:r>
            <a:endParaRPr lang="fr-FR" sz="3600" dirty="0">
              <a:latin typeface="Arial Narrow" pitchFamily="34" charset="0"/>
            </a:endParaRPr>
          </a:p>
        </p:txBody>
      </p:sp>
    </p:spTree>
    <p:custDataLst>
      <p:tags r:id="rId1"/>
    </p:custDataLst>
    <p:extLst>
      <p:ext uri="{BB962C8B-B14F-4D97-AF65-F5344CB8AC3E}">
        <p14:creationId xmlns:p14="http://schemas.microsoft.com/office/powerpoint/2010/main" val="1382030403"/>
      </p:ext>
    </p:extLst>
  </p:cSld>
  <p:clrMapOvr>
    <a:masterClrMapping/>
  </p:clrMapOvr>
  <mc:AlternateContent xmlns:mc="http://schemas.openxmlformats.org/markup-compatibility/2006" xmlns:p14="http://schemas.microsoft.com/office/powerpoint/2010/main">
    <mc:Choice Requires="p14">
      <p:transition spd="slow" p14:dur="3500" advClick="0" advTm="7506"/>
    </mc:Choice>
    <mc:Fallback xmlns="">
      <p:transition spd="slow" advClick="0" advTm="750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circle(in)">
                                      <p:cBhvr>
                                        <p:cTn id="12" dur="2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4616"/>
            <a:ext cx="8229600" cy="1143000"/>
          </a:xfrm>
        </p:spPr>
        <p:txBody>
          <a:bodyPr>
            <a:normAutofit/>
          </a:bodyPr>
          <a:lstStyle/>
          <a:p>
            <a:r>
              <a:rPr lang="fr-FR" sz="4000" dirty="0" smtClean="0">
                <a:latin typeface="Arial Black" pitchFamily="34" charset="0"/>
              </a:rPr>
              <a:t>Les carreleurs des 420M²</a:t>
            </a:r>
            <a:r>
              <a:rPr lang="fr-FR" dirty="0" smtClean="0"/>
              <a:t> </a:t>
            </a:r>
            <a:endParaRPr lang="fr-FR" dirty="0"/>
          </a:p>
        </p:txBody>
      </p:sp>
      <p:pic>
        <p:nvPicPr>
          <p:cNvPr id="1433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836712"/>
            <a:ext cx="9144000"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696238582"/>
      </p:ext>
    </p:extLst>
  </p:cSld>
  <p:clrMapOvr>
    <a:masterClrMapping/>
  </p:clrMapOvr>
  <mc:AlternateContent xmlns:mc="http://schemas.openxmlformats.org/markup-compatibility/2006" xmlns:p14="http://schemas.microsoft.com/office/powerpoint/2010/main">
    <mc:Choice Requires="p14">
      <p:transition spd="slow" p14:dur="3500" advClick="0" advTm="6893"/>
    </mc:Choice>
    <mc:Fallback xmlns="">
      <p:transition spd="slow" advClick="0" advTm="689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plus(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0"/>
            <a:ext cx="8229600" cy="1143000"/>
          </a:xfrm>
        </p:spPr>
        <p:txBody>
          <a:bodyPr>
            <a:normAutofit fontScale="90000"/>
          </a:bodyPr>
          <a:lstStyle/>
          <a:p>
            <a:r>
              <a:rPr lang="fr-FR" b="1" dirty="0" smtClean="0">
                <a:latin typeface="Arial Narrow" pitchFamily="34" charset="0"/>
              </a:rPr>
              <a:t>Plafond suspendu et lignes électriques</a:t>
            </a:r>
            <a:endParaRPr lang="fr-FR" b="1" dirty="0">
              <a:latin typeface="Arial Narrow" pitchFamily="34" charset="0"/>
            </a:endParaRPr>
          </a:p>
        </p:txBody>
      </p:sp>
      <p:pic>
        <p:nvPicPr>
          <p:cNvPr id="15362"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933499"/>
            <a:ext cx="9113144" cy="595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611905511"/>
      </p:ext>
    </p:extLst>
  </p:cSld>
  <p:clrMapOvr>
    <a:masterClrMapping/>
  </p:clrMapOvr>
  <mc:AlternateContent xmlns:mc="http://schemas.openxmlformats.org/markup-compatibility/2006" xmlns:p14="http://schemas.microsoft.com/office/powerpoint/2010/main">
    <mc:Choice Requires="p14">
      <p:transition spd="slow" p14:dur="3500" advClick="0" advTm="6682"/>
    </mc:Choice>
    <mc:Fallback xmlns="">
      <p:transition spd="slow" advClick="0" advTm="668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plus(in)">
                                      <p:cBhvr>
                                        <p:cTn id="12"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0"/>
            <a:ext cx="8229600" cy="1143000"/>
          </a:xfrm>
        </p:spPr>
        <p:txBody>
          <a:bodyPr/>
          <a:lstStyle/>
          <a:p>
            <a:r>
              <a:rPr lang="fr-FR" b="1" dirty="0" smtClean="0">
                <a:latin typeface="Arial Narrow" pitchFamily="34" charset="0"/>
              </a:rPr>
              <a:t>Les espaces de confidentialité </a:t>
            </a:r>
            <a:endParaRPr lang="fr-FR" b="1" dirty="0">
              <a:latin typeface="Arial Narrow" pitchFamily="34" charset="0"/>
            </a:endParaRPr>
          </a:p>
        </p:txBody>
      </p:sp>
      <p:pic>
        <p:nvPicPr>
          <p:cNvPr id="1638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052736"/>
            <a:ext cx="9145016" cy="6096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733018363"/>
      </p:ext>
    </p:extLst>
  </p:cSld>
  <p:clrMapOvr>
    <a:masterClrMapping/>
  </p:clrMapOvr>
  <mc:AlternateContent xmlns:mc="http://schemas.openxmlformats.org/markup-compatibility/2006" xmlns:p14="http://schemas.microsoft.com/office/powerpoint/2010/main">
    <mc:Choice Requires="p14">
      <p:transition spd="slow" p14:dur="3500" advClick="0" advTm="6302"/>
    </mc:Choice>
    <mc:Fallback xmlns="">
      <p:transition spd="slow" advClick="0" advTm="630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plus(out)">
                                      <p:cBhvr>
                                        <p:cTn id="12"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0"/>
            <a:ext cx="8229600" cy="1143000"/>
          </a:xfrm>
        </p:spPr>
        <p:txBody>
          <a:bodyPr/>
          <a:lstStyle/>
          <a:p>
            <a:r>
              <a:rPr lang="fr-FR" b="1" dirty="0" smtClean="0">
                <a:latin typeface="Arial Narrow" pitchFamily="34" charset="0"/>
              </a:rPr>
              <a:t>Plafond, cloisons et climatisation… </a:t>
            </a:r>
            <a:endParaRPr lang="fr-FR" b="1" dirty="0">
              <a:latin typeface="Arial Narrow" pitchFamily="34" charset="0"/>
            </a:endParaRPr>
          </a:p>
        </p:txBody>
      </p:sp>
      <p:pic>
        <p:nvPicPr>
          <p:cNvPr id="1843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08520" y="1124744"/>
            <a:ext cx="9252520" cy="6024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036350554"/>
      </p:ext>
    </p:extLst>
  </p:cSld>
  <p:clrMapOvr>
    <a:masterClrMapping/>
  </p:clrMapOvr>
  <mc:AlternateContent xmlns:mc="http://schemas.openxmlformats.org/markup-compatibility/2006" xmlns:p14="http://schemas.microsoft.com/office/powerpoint/2010/main">
    <mc:Choice Requires="p14">
      <p:transition spd="slow" p14:dur="3500" advClick="0" advTm="6588"/>
    </mc:Choice>
    <mc:Fallback xmlns="">
      <p:transition spd="slow" advClick="0" advTm="658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plus(out)">
                                      <p:cBhvr>
                                        <p:cTn id="12" dur="2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2888"/>
            <a:ext cx="8229600" cy="1143000"/>
          </a:xfrm>
        </p:spPr>
        <p:txBody>
          <a:bodyPr/>
          <a:lstStyle/>
          <a:p>
            <a:r>
              <a:rPr lang="fr-FR" b="1" dirty="0" smtClean="0">
                <a:latin typeface="Arial Narrow" pitchFamily="34" charset="0"/>
              </a:rPr>
              <a:t>Eclairage et téléphonie </a:t>
            </a:r>
            <a:endParaRPr lang="fr-FR" b="1" dirty="0">
              <a:latin typeface="Arial Narrow" pitchFamily="34" charset="0"/>
            </a:endParaRPr>
          </a:p>
        </p:txBody>
      </p:sp>
      <p:pic>
        <p:nvPicPr>
          <p:cNvPr id="1945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63760" y="980728"/>
            <a:ext cx="9324528" cy="6024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301680960"/>
      </p:ext>
    </p:extLst>
  </p:cSld>
  <p:clrMapOvr>
    <a:masterClrMapping/>
  </p:clrMapOvr>
  <mc:AlternateContent xmlns:mc="http://schemas.openxmlformats.org/markup-compatibility/2006" xmlns:p14="http://schemas.microsoft.com/office/powerpoint/2010/main">
    <mc:Choice Requires="p14">
      <p:transition spd="slow" p14:dur="3500" advClick="0" advTm="6226"/>
    </mc:Choice>
    <mc:Fallback xmlns="">
      <p:transition spd="slow" advClick="0" advTm="622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plus(out)">
                                      <p:cBhvr>
                                        <p:cTn id="12"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5735" b="12336"/>
          <a:stretch/>
        </p:blipFill>
        <p:spPr bwMode="auto">
          <a:xfrm>
            <a:off x="0" y="980727"/>
            <a:ext cx="9144000" cy="566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re 1"/>
          <p:cNvSpPr>
            <a:spLocks noGrp="1"/>
          </p:cNvSpPr>
          <p:nvPr>
            <p:ph type="title"/>
          </p:nvPr>
        </p:nvSpPr>
        <p:spPr>
          <a:xfrm>
            <a:off x="0" y="-99392"/>
            <a:ext cx="8820472" cy="1143000"/>
          </a:xfrm>
        </p:spPr>
        <p:txBody>
          <a:bodyPr>
            <a:noAutofit/>
          </a:bodyPr>
          <a:lstStyle/>
          <a:p>
            <a:r>
              <a:rPr lang="fr-FR" sz="3600" dirty="0" smtClean="0">
                <a:latin typeface="Arial Narrow" pitchFamily="34" charset="0"/>
              </a:rPr>
              <a:t>Pas de week end : tout doit être branché pour lundi </a:t>
            </a:r>
            <a:endParaRPr lang="fr-FR" sz="3600" dirty="0">
              <a:latin typeface="Arial Narrow" pitchFamily="34" charset="0"/>
            </a:endParaRPr>
          </a:p>
        </p:txBody>
      </p:sp>
    </p:spTree>
    <p:custDataLst>
      <p:tags r:id="rId1"/>
    </p:custDataLst>
    <p:extLst>
      <p:ext uri="{BB962C8B-B14F-4D97-AF65-F5344CB8AC3E}">
        <p14:creationId xmlns:p14="http://schemas.microsoft.com/office/powerpoint/2010/main" val="2361212001"/>
      </p:ext>
    </p:extLst>
  </p:cSld>
  <p:clrMapOvr>
    <a:masterClrMapping/>
  </p:clrMapOvr>
  <mc:AlternateContent xmlns:mc="http://schemas.openxmlformats.org/markup-compatibility/2006" xmlns:p14="http://schemas.microsoft.com/office/powerpoint/2010/main">
    <mc:Choice Requires="p14">
      <p:transition spd="slow" p14:dur="3500" advClick="0" advTm="6737"/>
    </mc:Choice>
    <mc:Fallback xmlns="">
      <p:transition spd="slow" advClick="0" advTm="67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plus(out)">
                                      <p:cBhvr>
                                        <p:cTn id="12" dur="2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C:\Users\Joel Raimondi\Pictures\concours aquarelle oct 2013\IMG_3618.JPG"/>
          <p:cNvPicPr/>
          <p:nvPr/>
        </p:nvPicPr>
        <p:blipFill rotWithShape="1">
          <a:blip r:embed="rId3" cstate="print">
            <a:extLst>
              <a:ext uri="{28A0092B-C50C-407E-A947-70E740481C1C}">
                <a14:useLocalDpi xmlns:a14="http://schemas.microsoft.com/office/drawing/2010/main" val="0"/>
              </a:ext>
            </a:extLst>
          </a:blip>
          <a:srcRect l="24309" t="9736" r="31077" b="2417"/>
          <a:stretch/>
        </p:blipFill>
        <p:spPr bwMode="auto">
          <a:xfrm>
            <a:off x="261755" y="870962"/>
            <a:ext cx="4392488" cy="5436613"/>
          </a:xfrm>
          <a:prstGeom prst="rect">
            <a:avLst/>
          </a:prstGeom>
          <a:noFill/>
          <a:ln>
            <a:noFill/>
          </a:ln>
          <a:extLst>
            <a:ext uri="{53640926-AAD7-44D8-BBD7-CCE9431645EC}">
              <a14:shadowObscured xmlns:a14="http://schemas.microsoft.com/office/drawing/2010/main"/>
            </a:ext>
          </a:extLst>
        </p:spPr>
      </p:pic>
      <p:pic>
        <p:nvPicPr>
          <p:cNvPr id="5122" name="Picture 2" descr="C:\Users\Admin\Pictures\2016 concours\L'indienne Taaj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3747" y="620688"/>
            <a:ext cx="4016537" cy="5686888"/>
          </a:xfrm>
          <a:prstGeom prst="rect">
            <a:avLst/>
          </a:prstGeom>
          <a:noFill/>
          <a:extLst>
            <a:ext uri="{909E8E84-426E-40DD-AFC4-6F175D3DCCD1}">
              <a14:hiddenFill xmlns:a14="http://schemas.microsoft.com/office/drawing/2010/main">
                <a:solidFill>
                  <a:srgbClr val="FFFFFF"/>
                </a:solidFill>
              </a14:hiddenFill>
            </a:ext>
          </a:extLst>
        </p:spPr>
      </p:pic>
      <p:sp>
        <p:nvSpPr>
          <p:cNvPr id="8" name="Titre 1"/>
          <p:cNvSpPr>
            <a:spLocks noGrp="1"/>
          </p:cNvSpPr>
          <p:nvPr>
            <p:ph type="title"/>
          </p:nvPr>
        </p:nvSpPr>
        <p:spPr>
          <a:xfrm>
            <a:off x="467544" y="-40193"/>
            <a:ext cx="3672408" cy="1143000"/>
          </a:xfrm>
        </p:spPr>
        <p:txBody>
          <a:bodyPr>
            <a:noAutofit/>
          </a:bodyPr>
          <a:lstStyle/>
          <a:p>
            <a:r>
              <a:rPr lang="fr-FR" sz="3000" b="1" dirty="0" err="1" smtClean="0">
                <a:latin typeface="Bodoni MT Condensed" pitchFamily="18" charset="0"/>
              </a:rPr>
              <a:t>Theme</a:t>
            </a:r>
            <a:r>
              <a:rPr lang="fr-FR" sz="3000" b="1" dirty="0" smtClean="0">
                <a:latin typeface="Bodoni MT Condensed" pitchFamily="18" charset="0"/>
              </a:rPr>
              <a:t> : BIOCANINA</a:t>
            </a:r>
            <a:r>
              <a:rPr lang="fr-FR" sz="3000" b="1" dirty="0" smtClean="0">
                <a:solidFill>
                  <a:srgbClr val="FF0000"/>
                </a:solidFill>
                <a:latin typeface="Bodoni MT Condensed" pitchFamily="18" charset="0"/>
              </a:rPr>
              <a:t>  </a:t>
            </a:r>
            <a:endParaRPr lang="fr-FR" sz="3000" b="1" dirty="0">
              <a:solidFill>
                <a:srgbClr val="FF0000"/>
              </a:solidFill>
              <a:latin typeface="Bodoni MT Condensed" pitchFamily="18" charset="0"/>
            </a:endParaRPr>
          </a:p>
        </p:txBody>
      </p:sp>
      <p:sp>
        <p:nvSpPr>
          <p:cNvPr id="9" name="Titre 1"/>
          <p:cNvSpPr txBox="1">
            <a:spLocks/>
          </p:cNvSpPr>
          <p:nvPr/>
        </p:nvSpPr>
        <p:spPr>
          <a:xfrm>
            <a:off x="5292080" y="-205496"/>
            <a:ext cx="3672408"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000" b="1" dirty="0" smtClean="0">
                <a:latin typeface="Bodoni MT Condensed" pitchFamily="18" charset="0"/>
              </a:rPr>
              <a:t>Et    TAAJ </a:t>
            </a:r>
            <a:r>
              <a:rPr lang="fr-FR" sz="3000" b="1" dirty="0" smtClean="0">
                <a:solidFill>
                  <a:srgbClr val="FF0000"/>
                </a:solidFill>
                <a:latin typeface="Bodoni MT Condensed" pitchFamily="18" charset="0"/>
              </a:rPr>
              <a:t>  </a:t>
            </a:r>
            <a:endParaRPr lang="fr-FR" sz="3000" b="1" dirty="0">
              <a:solidFill>
                <a:srgbClr val="FF0000"/>
              </a:solidFill>
              <a:latin typeface="Bodoni MT Condensed" pitchFamily="18" charset="0"/>
            </a:endParaRPr>
          </a:p>
        </p:txBody>
      </p:sp>
    </p:spTree>
    <p:custDataLst>
      <p:tags r:id="rId1"/>
    </p:custDataLst>
    <p:extLst>
      <p:ext uri="{BB962C8B-B14F-4D97-AF65-F5344CB8AC3E}">
        <p14:creationId xmlns:p14="http://schemas.microsoft.com/office/powerpoint/2010/main" val="3118691166"/>
      </p:ext>
    </p:extLst>
  </p:cSld>
  <p:clrMapOvr>
    <a:masterClrMapping/>
  </p:clrMapOvr>
  <mc:AlternateContent xmlns:mc="http://schemas.openxmlformats.org/markup-compatibility/2006" xmlns:p14="http://schemas.microsoft.com/office/powerpoint/2010/main">
    <mc:Choice Requires="p14">
      <p:transition spd="slow" p14:dur="3500" advClick="0" advTm="9931"/>
    </mc:Choice>
    <mc:Fallback xmlns="">
      <p:transition spd="slow" advClick="0" advTm="993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ou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 calcmode="lin" valueType="num">
                                      <p:cBhvr>
                                        <p:cTn id="22" dur="1000" fill="hold"/>
                                        <p:tgtEl>
                                          <p:spTgt spid="5122"/>
                                        </p:tgtEl>
                                        <p:attrNameLst>
                                          <p:attrName>ppt_w</p:attrName>
                                        </p:attrNameLst>
                                      </p:cBhvr>
                                      <p:tavLst>
                                        <p:tav tm="0">
                                          <p:val>
                                            <p:fltVal val="0"/>
                                          </p:val>
                                        </p:tav>
                                        <p:tav tm="100000">
                                          <p:val>
                                            <p:strVal val="#ppt_w"/>
                                          </p:val>
                                        </p:tav>
                                      </p:tavLst>
                                    </p:anim>
                                    <p:anim calcmode="lin" valueType="num">
                                      <p:cBhvr>
                                        <p:cTn id="23" dur="1000" fill="hold"/>
                                        <p:tgtEl>
                                          <p:spTgt spid="5122"/>
                                        </p:tgtEl>
                                        <p:attrNameLst>
                                          <p:attrName>ppt_h</p:attrName>
                                        </p:attrNameLst>
                                      </p:cBhvr>
                                      <p:tavLst>
                                        <p:tav tm="0">
                                          <p:val>
                                            <p:fltVal val="0"/>
                                          </p:val>
                                        </p:tav>
                                        <p:tav tm="100000">
                                          <p:val>
                                            <p:strVal val="#ppt_h"/>
                                          </p:val>
                                        </p:tav>
                                      </p:tavLst>
                                    </p:anim>
                                    <p:anim calcmode="lin" valueType="num">
                                      <p:cBhvr>
                                        <p:cTn id="24" dur="1000" fill="hold"/>
                                        <p:tgtEl>
                                          <p:spTgt spid="5122"/>
                                        </p:tgtEl>
                                        <p:attrNameLst>
                                          <p:attrName>style.rotation</p:attrName>
                                        </p:attrNameLst>
                                      </p:cBhvr>
                                      <p:tavLst>
                                        <p:tav tm="0">
                                          <p:val>
                                            <p:fltVal val="90"/>
                                          </p:val>
                                        </p:tav>
                                        <p:tav tm="100000">
                                          <p:val>
                                            <p:fltVal val="0"/>
                                          </p:val>
                                        </p:tav>
                                      </p:tavLst>
                                    </p:anim>
                                    <p:animEffect transition="in" filter="fade">
                                      <p:cBhvr>
                                        <p:cTn id="25"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16632"/>
            <a:ext cx="8229600" cy="1143000"/>
          </a:xfrm>
        </p:spPr>
        <p:txBody>
          <a:bodyPr>
            <a:normAutofit/>
          </a:bodyPr>
          <a:lstStyle/>
          <a:p>
            <a:r>
              <a:rPr lang="fr-FR" b="1" dirty="0" smtClean="0">
                <a:latin typeface="Arial Narrow" pitchFamily="34" charset="0"/>
              </a:rPr>
              <a:t>Positionnement des meubles …</a:t>
            </a:r>
            <a:endParaRPr lang="fr-FR" b="1" dirty="0">
              <a:latin typeface="Arial Narrow" pitchFamily="34" charset="0"/>
            </a:endParaRPr>
          </a:p>
        </p:txBody>
      </p:sp>
      <p:pic>
        <p:nvPicPr>
          <p:cNvPr id="1741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1196752"/>
            <a:ext cx="9144000" cy="5808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949767630"/>
      </p:ext>
    </p:extLst>
  </p:cSld>
  <p:clrMapOvr>
    <a:masterClrMapping/>
  </p:clrMapOvr>
  <mc:AlternateContent xmlns:mc="http://schemas.openxmlformats.org/markup-compatibility/2006" xmlns:p14="http://schemas.microsoft.com/office/powerpoint/2010/main">
    <mc:Choice Requires="p14">
      <p:transition spd="slow" p14:dur="3500" advClick="0" advTm="6945"/>
    </mc:Choice>
    <mc:Fallback xmlns="">
      <p:transition spd="slow" advClick="0" advTm="694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plus(out)">
                                      <p:cBhvr>
                                        <p:cTn id="12"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243408"/>
            <a:ext cx="8229600" cy="1143000"/>
          </a:xfrm>
        </p:spPr>
        <p:txBody>
          <a:bodyPr/>
          <a:lstStyle/>
          <a:p>
            <a:r>
              <a:rPr lang="fr-FR" b="1" dirty="0" smtClean="0">
                <a:latin typeface="Arial Narrow" pitchFamily="34" charset="0"/>
              </a:rPr>
              <a:t>Septembre:  la façade  </a:t>
            </a:r>
            <a:endParaRPr lang="fr-FR" b="1" dirty="0">
              <a:latin typeface="Arial Narrow" pitchFamily="34" charset="0"/>
            </a:endParaRPr>
          </a:p>
        </p:txBody>
      </p:sp>
      <p:pic>
        <p:nvPicPr>
          <p:cNvPr id="2253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4564" y="711184"/>
            <a:ext cx="9220223" cy="6146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093639875"/>
      </p:ext>
    </p:extLst>
  </p:cSld>
  <p:clrMapOvr>
    <a:masterClrMapping/>
  </p:clrMapOvr>
  <mc:AlternateContent xmlns:mc="http://schemas.openxmlformats.org/markup-compatibility/2006" xmlns:p14="http://schemas.microsoft.com/office/powerpoint/2010/main">
    <mc:Choice Requires="p14">
      <p:transition spd="slow" p14:dur="3500" advClick="0" advTm="6243"/>
    </mc:Choice>
    <mc:Fallback xmlns="">
      <p:transition spd="slow" advClick="0" advTm="624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20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19096"/>
            <a:ext cx="8229600" cy="1143000"/>
          </a:xfrm>
        </p:spPr>
        <p:txBody>
          <a:bodyPr>
            <a:normAutofit/>
          </a:bodyPr>
          <a:lstStyle/>
          <a:p>
            <a:r>
              <a:rPr lang="fr-FR" b="1" dirty="0" smtClean="0">
                <a:latin typeface="Arial Narrow" pitchFamily="34" charset="0"/>
              </a:rPr>
              <a:t>Octobre : Signalétique et vitrine </a:t>
            </a:r>
            <a:endParaRPr lang="fr-FR" dirty="0"/>
          </a:p>
        </p:txBody>
      </p:sp>
      <p:pic>
        <p:nvPicPr>
          <p:cNvPr id="2150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1124744"/>
            <a:ext cx="9036496" cy="5733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853313939"/>
      </p:ext>
    </p:extLst>
  </p:cSld>
  <p:clrMapOvr>
    <a:masterClrMapping/>
  </p:clrMapOvr>
  <mc:AlternateContent xmlns:mc="http://schemas.openxmlformats.org/markup-compatibility/2006" xmlns:p14="http://schemas.microsoft.com/office/powerpoint/2010/main">
    <mc:Choice Requires="p14">
      <p:transition spd="slow" p14:dur="3500" advClick="0" advTm="7174"/>
    </mc:Choice>
    <mc:Fallback xmlns="">
      <p:transition spd="slow" advClick="0" advTm="71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21506"/>
                                        </p:tgtEl>
                                        <p:attrNameLst>
                                          <p:attrName>style.visibility</p:attrName>
                                        </p:attrNameLst>
                                      </p:cBhvr>
                                      <p:to>
                                        <p:strVal val="visible"/>
                                      </p:to>
                                    </p:set>
                                    <p:animEffect transition="in" filter="plus(out)">
                                      <p:cBhvr>
                                        <p:cTn id="12"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5427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99752" y="51694"/>
            <a:ext cx="9926498" cy="661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re 1"/>
          <p:cNvSpPr txBox="1">
            <a:spLocks/>
          </p:cNvSpPr>
          <p:nvPr/>
        </p:nvSpPr>
        <p:spPr>
          <a:xfrm>
            <a:off x="0" y="19096"/>
            <a:ext cx="9144000" cy="7456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800" b="1" dirty="0" smtClean="0">
                <a:latin typeface="Arial Narrow" pitchFamily="34" charset="0"/>
              </a:rPr>
              <a:t>Eclairage, électricité, téléphonie : Tout est </a:t>
            </a:r>
            <a:r>
              <a:rPr lang="fr-FR" sz="2800" b="1" dirty="0" err="1" smtClean="0">
                <a:latin typeface="Arial Narrow" pitchFamily="34" charset="0"/>
              </a:rPr>
              <a:t>controlé</a:t>
            </a:r>
            <a:r>
              <a:rPr lang="fr-FR" sz="2800" b="1" dirty="0" smtClean="0">
                <a:latin typeface="Arial Narrow" pitchFamily="34" charset="0"/>
              </a:rPr>
              <a:t> et vérifié</a:t>
            </a:r>
            <a:endParaRPr lang="fr-FR" sz="2800" dirty="0"/>
          </a:p>
        </p:txBody>
      </p:sp>
    </p:spTree>
    <p:custDataLst>
      <p:tags r:id="rId1"/>
    </p:custDataLst>
    <p:extLst>
      <p:ext uri="{BB962C8B-B14F-4D97-AF65-F5344CB8AC3E}">
        <p14:creationId xmlns:p14="http://schemas.microsoft.com/office/powerpoint/2010/main" val="4045508720"/>
      </p:ext>
    </p:extLst>
  </p:cSld>
  <p:clrMapOvr>
    <a:masterClrMapping/>
  </p:clrMapOvr>
  <mc:AlternateContent xmlns:mc="http://schemas.openxmlformats.org/markup-compatibility/2006" xmlns:p14="http://schemas.microsoft.com/office/powerpoint/2010/main">
    <mc:Choice Requires="p14">
      <p:transition spd="slow" p14:dur="3500" advClick="0" advTm="7292"/>
    </mc:Choice>
    <mc:Fallback xmlns="">
      <p:transition spd="slow" advClick="0" advTm="72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54274"/>
                                        </p:tgtEl>
                                        <p:attrNameLst>
                                          <p:attrName>style.visibility</p:attrName>
                                        </p:attrNameLst>
                                      </p:cBhvr>
                                      <p:to>
                                        <p:strVal val="visible"/>
                                      </p:to>
                                    </p:set>
                                    <p:animEffect transition="in" filter="circle(out)">
                                      <p:cBhvr>
                                        <p:cTn id="12" dur="2000"/>
                                        <p:tgtEl>
                                          <p:spTgt spid="54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171400"/>
            <a:ext cx="8229600" cy="1143000"/>
          </a:xfrm>
        </p:spPr>
        <p:txBody>
          <a:bodyPr>
            <a:normAutofit/>
          </a:bodyPr>
          <a:lstStyle/>
          <a:p>
            <a:r>
              <a:rPr lang="fr-FR" dirty="0" smtClean="0">
                <a:latin typeface="Arial Narrow" pitchFamily="34" charset="0"/>
              </a:rPr>
              <a:t>En Octobre le transfert est annoncé </a:t>
            </a:r>
            <a:endParaRPr lang="fr-FR" dirty="0">
              <a:latin typeface="Arial Narrow" pitchFamily="34" charset="0"/>
            </a:endParaRPr>
          </a:p>
        </p:txBody>
      </p:sp>
      <p:pic>
        <p:nvPicPr>
          <p:cNvPr id="2457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80528" y="913280"/>
            <a:ext cx="9324528" cy="5928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750597316"/>
      </p:ext>
    </p:extLst>
  </p:cSld>
  <p:clrMapOvr>
    <a:masterClrMapping/>
  </p:clrMapOvr>
  <mc:AlternateContent xmlns:mc="http://schemas.openxmlformats.org/markup-compatibility/2006" xmlns:p14="http://schemas.microsoft.com/office/powerpoint/2010/main">
    <mc:Choice Requires="p14">
      <p:transition spd="slow" p14:dur="3500" advClick="0" advTm="7262"/>
    </mc:Choice>
    <mc:Fallback xmlns="">
      <p:transition spd="slow" advClick="0" advTm="726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plus(in)">
                                      <p:cBhvr>
                                        <p:cTn id="12"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416" y="-99392"/>
            <a:ext cx="8820912" cy="1143000"/>
          </a:xfrm>
        </p:spPr>
        <p:txBody>
          <a:bodyPr>
            <a:normAutofit/>
          </a:bodyPr>
          <a:lstStyle/>
          <a:p>
            <a:r>
              <a:rPr lang="fr-FR" sz="3600" dirty="0" smtClean="0">
                <a:latin typeface="Arial Narrow" pitchFamily="34" charset="0"/>
              </a:rPr>
              <a:t>Des cartons, des camions,  toujours des cartons…  </a:t>
            </a:r>
            <a:endParaRPr lang="fr-FR" sz="3600" dirty="0">
              <a:latin typeface="Arial Narrow" pitchFamily="34" charset="0"/>
            </a:endParaRPr>
          </a:p>
        </p:txBody>
      </p:sp>
      <p:pic>
        <p:nvPicPr>
          <p:cNvPr id="2765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792" y="980728"/>
            <a:ext cx="9140208" cy="6093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273469091"/>
      </p:ext>
    </p:extLst>
  </p:cSld>
  <p:clrMapOvr>
    <a:masterClrMapping/>
  </p:clrMapOvr>
  <mc:AlternateContent xmlns:mc="http://schemas.openxmlformats.org/markup-compatibility/2006" xmlns:p14="http://schemas.microsoft.com/office/powerpoint/2010/main">
    <mc:Choice Requires="p14">
      <p:transition spd="slow" p14:dur="3500" advClick="0" advTm="7241"/>
    </mc:Choice>
    <mc:Fallback xmlns="">
      <p:transition spd="slow" advClick="0" advTm="724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27650"/>
                                        </p:tgtEl>
                                        <p:attrNameLst>
                                          <p:attrName>style.visibility</p:attrName>
                                        </p:attrNameLst>
                                      </p:cBhvr>
                                      <p:to>
                                        <p:strVal val="visible"/>
                                      </p:to>
                                    </p:set>
                                    <p:animEffect transition="in" filter="plus(out)">
                                      <p:cBhvr>
                                        <p:cTn id="12"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0"/>
            <a:ext cx="8229600" cy="1143000"/>
          </a:xfrm>
        </p:spPr>
        <p:txBody>
          <a:bodyPr/>
          <a:lstStyle/>
          <a:p>
            <a:r>
              <a:rPr lang="fr-FR" b="1" dirty="0" smtClean="0">
                <a:latin typeface="Arial Narrow" pitchFamily="34" charset="0"/>
              </a:rPr>
              <a:t>Tout déménager ? Un challenge  </a:t>
            </a:r>
            <a:endParaRPr lang="fr-FR" b="1" dirty="0">
              <a:latin typeface="Arial Narrow" pitchFamily="34" charset="0"/>
            </a:endParaRPr>
          </a:p>
        </p:txBody>
      </p:sp>
      <p:pic>
        <p:nvPicPr>
          <p:cNvPr id="2867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953344"/>
            <a:ext cx="9252520"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42781898"/>
      </p:ext>
    </p:extLst>
  </p:cSld>
  <p:clrMapOvr>
    <a:masterClrMapping/>
  </p:clrMapOvr>
  <mc:AlternateContent xmlns:mc="http://schemas.openxmlformats.org/markup-compatibility/2006" xmlns:p14="http://schemas.microsoft.com/office/powerpoint/2010/main">
    <mc:Choice Requires="p14">
      <p:transition spd="slow" p14:dur="3500" advClick="0" advTm="6174"/>
    </mc:Choice>
    <mc:Fallback xmlns="">
      <p:transition spd="slow" advClick="0" advTm="61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8674"/>
                                        </p:tgtEl>
                                        <p:attrNameLst>
                                          <p:attrName>style.visibility</p:attrName>
                                        </p:attrNameLst>
                                      </p:cBhvr>
                                      <p:to>
                                        <p:strVal val="visible"/>
                                      </p:to>
                                    </p:set>
                                    <p:animEffect transition="in" filter="plus(in)">
                                      <p:cBhvr>
                                        <p:cTn id="12" dur="2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0"/>
            <a:ext cx="8229600" cy="1143000"/>
          </a:xfrm>
        </p:spPr>
        <p:txBody>
          <a:bodyPr/>
          <a:lstStyle/>
          <a:p>
            <a:r>
              <a:rPr lang="fr-FR" b="1" dirty="0" smtClean="0">
                <a:latin typeface="Arial Narrow" pitchFamily="34" charset="0"/>
              </a:rPr>
              <a:t>Tout le monde s’y met </a:t>
            </a:r>
            <a:endParaRPr lang="fr-FR" b="1" dirty="0">
              <a:latin typeface="Arial Narrow" pitchFamily="34" charset="0"/>
            </a:endParaRPr>
          </a:p>
        </p:txBody>
      </p:sp>
      <p:pic>
        <p:nvPicPr>
          <p:cNvPr id="2969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980728"/>
            <a:ext cx="8604448" cy="5736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028600191"/>
      </p:ext>
    </p:extLst>
  </p:cSld>
  <p:clrMapOvr>
    <a:masterClrMapping/>
  </p:clrMapOvr>
  <mc:AlternateContent xmlns:mc="http://schemas.openxmlformats.org/markup-compatibility/2006" xmlns:p14="http://schemas.microsoft.com/office/powerpoint/2010/main">
    <mc:Choice Requires="p14">
      <p:transition spd="slow" p14:dur="3500" advClick="0" advTm="6312"/>
    </mc:Choice>
    <mc:Fallback xmlns="">
      <p:transition spd="slow" advClick="0" advTm="631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9698"/>
                                        </p:tgtEl>
                                        <p:attrNameLst>
                                          <p:attrName>style.visibility</p:attrName>
                                        </p:attrNameLst>
                                      </p:cBhvr>
                                      <p:to>
                                        <p:strVal val="visible"/>
                                      </p:to>
                                    </p:set>
                                    <p:animEffect transition="in" filter="plus(in)">
                                      <p:cBhvr>
                                        <p:cTn id="12" dur="2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dirty="0"/>
          </a:p>
        </p:txBody>
      </p:sp>
      <p:pic>
        <p:nvPicPr>
          <p:cNvPr id="3074" name="Picture 2" descr="C:\Users\Admin\Pictures\Michele pharmacie\Déménagement au 25Octobre 2017\DSC_255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57250"/>
            <a:ext cx="9144000" cy="5740102"/>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a:spLocks noGrp="1"/>
          </p:cNvSpPr>
          <p:nvPr>
            <p:ph type="title"/>
          </p:nvPr>
        </p:nvSpPr>
        <p:spPr>
          <a:xfrm>
            <a:off x="0" y="-171400"/>
            <a:ext cx="9144000" cy="1143000"/>
          </a:xfrm>
        </p:spPr>
        <p:txBody>
          <a:bodyPr>
            <a:noAutofit/>
          </a:bodyPr>
          <a:lstStyle/>
          <a:p>
            <a:r>
              <a:rPr lang="fr-FR" sz="3200" b="1" dirty="0" smtClean="0">
                <a:latin typeface="Arial Narrow" pitchFamily="34" charset="0"/>
              </a:rPr>
              <a:t>la </a:t>
            </a:r>
            <a:r>
              <a:rPr lang="fr-FR" sz="3200" b="1" i="1" dirty="0" smtClean="0">
                <a:latin typeface="Arial Narrow" pitchFamily="34" charset="0"/>
              </a:rPr>
              <a:t>pharmacie des </a:t>
            </a:r>
            <a:r>
              <a:rPr lang="fr-FR" sz="3200" b="1" i="1" dirty="0" err="1" smtClean="0">
                <a:latin typeface="Arial Narrow" pitchFamily="34" charset="0"/>
              </a:rPr>
              <a:t>pyrénées</a:t>
            </a:r>
            <a:r>
              <a:rPr lang="fr-FR" sz="3200" b="1" i="1" dirty="0" smtClean="0">
                <a:latin typeface="Arial Narrow" pitchFamily="34" charset="0"/>
              </a:rPr>
              <a:t> </a:t>
            </a:r>
            <a:r>
              <a:rPr lang="fr-FR" sz="3200" b="1" dirty="0" smtClean="0">
                <a:latin typeface="Arial Narrow" pitchFamily="34" charset="0"/>
              </a:rPr>
              <a:t>doit être entièrement vidée </a:t>
            </a:r>
            <a:endParaRPr lang="fr-FR" sz="3200" b="1" dirty="0">
              <a:latin typeface="Arial Narrow" pitchFamily="34" charset="0"/>
            </a:endParaRPr>
          </a:p>
        </p:txBody>
      </p:sp>
    </p:spTree>
    <p:custDataLst>
      <p:tags r:id="rId1"/>
    </p:custDataLst>
    <p:extLst>
      <p:ext uri="{BB962C8B-B14F-4D97-AF65-F5344CB8AC3E}">
        <p14:creationId xmlns:p14="http://schemas.microsoft.com/office/powerpoint/2010/main" val="3947184464"/>
      </p:ext>
    </p:extLst>
  </p:cSld>
  <p:clrMapOvr>
    <a:masterClrMapping/>
  </p:clrMapOvr>
  <mc:AlternateContent xmlns:mc="http://schemas.openxmlformats.org/markup-compatibility/2006" xmlns:p14="http://schemas.microsoft.com/office/powerpoint/2010/main">
    <mc:Choice Requires="p14">
      <p:transition spd="slow" p14:dur="3500" advClick="0" advTm="5641"/>
    </mc:Choice>
    <mc:Fallback xmlns="">
      <p:transition spd="slow" advClick="0" advTm="564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171400"/>
            <a:ext cx="8229600" cy="1143000"/>
          </a:xfrm>
        </p:spPr>
        <p:txBody>
          <a:bodyPr/>
          <a:lstStyle/>
          <a:p>
            <a:r>
              <a:rPr lang="fr-FR" b="1" dirty="0" smtClean="0">
                <a:latin typeface="Arial Narrow" pitchFamily="34" charset="0"/>
              </a:rPr>
              <a:t>Plus de 35 voyages en camion </a:t>
            </a:r>
            <a:endParaRPr lang="fr-FR" b="1" dirty="0">
              <a:latin typeface="Arial Narrow" pitchFamily="34" charset="0"/>
            </a:endParaRPr>
          </a:p>
        </p:txBody>
      </p:sp>
      <p:pic>
        <p:nvPicPr>
          <p:cNvPr id="31746"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r="23869" b="10156"/>
          <a:stretch/>
        </p:blipFill>
        <p:spPr bwMode="auto">
          <a:xfrm>
            <a:off x="0" y="912985"/>
            <a:ext cx="8964488" cy="5948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419972884"/>
      </p:ext>
    </p:extLst>
  </p:cSld>
  <p:clrMapOvr>
    <a:masterClrMapping/>
  </p:clrMapOvr>
  <mc:AlternateContent xmlns:mc="http://schemas.openxmlformats.org/markup-compatibility/2006" xmlns:p14="http://schemas.microsoft.com/office/powerpoint/2010/main">
    <mc:Choice Requires="p14">
      <p:transition spd="slow" p14:dur="3500" advClick="0" advTm="6632"/>
    </mc:Choice>
    <mc:Fallback xmlns="">
      <p:transition spd="slow" advClick="0" advTm="66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31746"/>
                                        </p:tgtEl>
                                        <p:attrNameLst>
                                          <p:attrName>style.visibility</p:attrName>
                                        </p:attrNameLst>
                                      </p:cBhvr>
                                      <p:to>
                                        <p:strVal val="visible"/>
                                      </p:to>
                                    </p:set>
                                    <p:animEffect transition="in" filter="plus(out)">
                                      <p:cBhvr>
                                        <p:cTn id="12" dur="2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Pictures\2013-10-25\0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9799"/>
          <a:stretch/>
        </p:blipFill>
        <p:spPr bwMode="auto">
          <a:xfrm rot="5400000">
            <a:off x="1795160" y="445199"/>
            <a:ext cx="5625685" cy="6984776"/>
          </a:xfrm>
          <a:prstGeom prst="rect">
            <a:avLst/>
          </a:prstGeom>
          <a:noFill/>
          <a:extLst>
            <a:ext uri="{909E8E84-426E-40DD-AFC4-6F175D3DCCD1}">
              <a14:hiddenFill xmlns:a14="http://schemas.microsoft.com/office/drawing/2010/main">
                <a:solidFill>
                  <a:srgbClr val="FFFFFF"/>
                </a:solidFill>
              </a14:hiddenFill>
            </a:ext>
          </a:extLst>
        </p:spPr>
      </p:pic>
      <p:sp>
        <p:nvSpPr>
          <p:cNvPr id="6" name="Titre 1"/>
          <p:cNvSpPr>
            <a:spLocks noGrp="1"/>
          </p:cNvSpPr>
          <p:nvPr>
            <p:ph type="title"/>
          </p:nvPr>
        </p:nvSpPr>
        <p:spPr>
          <a:xfrm>
            <a:off x="107504" y="53752"/>
            <a:ext cx="8805664" cy="1143000"/>
          </a:xfrm>
        </p:spPr>
        <p:txBody>
          <a:bodyPr>
            <a:noAutofit/>
          </a:bodyPr>
          <a:lstStyle/>
          <a:p>
            <a:r>
              <a:rPr lang="fr-FR" sz="3000" dirty="0" smtClean="0">
                <a:latin typeface="Bodoni MT Condensed" pitchFamily="18" charset="0"/>
              </a:rPr>
              <a:t>Octobre 2013 : Le </a:t>
            </a:r>
            <a:r>
              <a:rPr lang="fr-FR" sz="3000" b="1" dirty="0" smtClean="0">
                <a:latin typeface="Bodoni MT Condensed" pitchFamily="18" charset="0"/>
              </a:rPr>
              <a:t>1</a:t>
            </a:r>
            <a:r>
              <a:rPr lang="fr-FR" sz="3000" b="1" baseline="30000" dirty="0" smtClean="0">
                <a:latin typeface="Bodoni MT Condensed" pitchFamily="18" charset="0"/>
              </a:rPr>
              <a:t>er</a:t>
            </a:r>
            <a:r>
              <a:rPr lang="fr-FR" sz="3000" b="1" dirty="0" smtClean="0">
                <a:latin typeface="Bodoni MT Condensed" pitchFamily="18" charset="0"/>
              </a:rPr>
              <a:t> PRIX national du </a:t>
            </a:r>
            <a:r>
              <a:rPr lang="fr-FR" sz="3000" b="1" dirty="0" smtClean="0">
                <a:solidFill>
                  <a:srgbClr val="FF0000"/>
                </a:solidFill>
                <a:latin typeface="Bodoni MT Condensed" pitchFamily="18" charset="0"/>
              </a:rPr>
              <a:t>Grand casting de l’énergie</a:t>
            </a:r>
            <a:r>
              <a:rPr lang="fr-FR" sz="3000" b="1" dirty="0" smtClean="0">
                <a:latin typeface="Bodoni MT Condensed" pitchFamily="18" charset="0"/>
              </a:rPr>
              <a:t> </a:t>
            </a:r>
            <a:r>
              <a:rPr lang="fr-FR" sz="2900" b="1" dirty="0" smtClean="0">
                <a:latin typeface="Bodoni MT Condensed" pitchFamily="18" charset="0"/>
              </a:rPr>
              <a:t/>
            </a:r>
            <a:br>
              <a:rPr lang="fr-FR" sz="2900" b="1" dirty="0" smtClean="0">
                <a:latin typeface="Bodoni MT Condensed" pitchFamily="18" charset="0"/>
              </a:rPr>
            </a:br>
            <a:r>
              <a:rPr lang="fr-FR" sz="3000" b="1" dirty="0" smtClean="0">
                <a:latin typeface="Bodoni MT Condensed" pitchFamily="18" charset="0"/>
              </a:rPr>
              <a:t>avec les honneurs de la presse nationale spécialisée ! </a:t>
            </a:r>
            <a:endParaRPr lang="fr-FR" sz="3000" b="1" dirty="0">
              <a:latin typeface="Bodoni MT Condensed" pitchFamily="18" charset="0"/>
            </a:endParaRPr>
          </a:p>
        </p:txBody>
      </p:sp>
    </p:spTree>
    <p:custDataLst>
      <p:tags r:id="rId1"/>
    </p:custDataLst>
    <p:extLst>
      <p:ext uri="{BB962C8B-B14F-4D97-AF65-F5344CB8AC3E}">
        <p14:creationId xmlns:p14="http://schemas.microsoft.com/office/powerpoint/2010/main" val="520812943"/>
      </p:ext>
    </p:extLst>
  </p:cSld>
  <p:clrMapOvr>
    <a:masterClrMapping/>
  </p:clrMapOvr>
  <mc:AlternateContent xmlns:mc="http://schemas.openxmlformats.org/markup-compatibility/2006" xmlns:p14="http://schemas.microsoft.com/office/powerpoint/2010/main">
    <mc:Choice Requires="p14">
      <p:transition spd="slow" p14:dur="3500" advClick="0" advTm="6939"/>
    </mc:Choice>
    <mc:Fallback xmlns="">
      <p:transition spd="slow" advClick="0" advTm="693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p:cTn id="12" dur="500" fill="hold"/>
                                        <p:tgtEl>
                                          <p:spTgt spid="4098"/>
                                        </p:tgtEl>
                                        <p:attrNameLst>
                                          <p:attrName>ppt_w</p:attrName>
                                        </p:attrNameLst>
                                      </p:cBhvr>
                                      <p:tavLst>
                                        <p:tav tm="0">
                                          <p:val>
                                            <p:fltVal val="0"/>
                                          </p:val>
                                        </p:tav>
                                        <p:tav tm="100000">
                                          <p:val>
                                            <p:strVal val="#ppt_w"/>
                                          </p:val>
                                        </p:tav>
                                      </p:tavLst>
                                    </p:anim>
                                    <p:anim calcmode="lin" valueType="num">
                                      <p:cBhvr>
                                        <p:cTn id="13" dur="500" fill="hold"/>
                                        <p:tgtEl>
                                          <p:spTgt spid="4098"/>
                                        </p:tgtEl>
                                        <p:attrNameLst>
                                          <p:attrName>ppt_h</p:attrName>
                                        </p:attrNameLst>
                                      </p:cBhvr>
                                      <p:tavLst>
                                        <p:tav tm="0">
                                          <p:val>
                                            <p:fltVal val="0"/>
                                          </p:val>
                                        </p:tav>
                                        <p:tav tm="100000">
                                          <p:val>
                                            <p:strVal val="#ppt_h"/>
                                          </p:val>
                                        </p:tav>
                                      </p:tavLst>
                                    </p:anim>
                                    <p:animEffect transition="in" filter="fade">
                                      <p:cBhvr>
                                        <p:cTn id="1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35080"/>
            <a:ext cx="8229600" cy="1143000"/>
          </a:xfrm>
        </p:spPr>
        <p:txBody>
          <a:bodyPr/>
          <a:lstStyle/>
          <a:p>
            <a:r>
              <a:rPr lang="fr-FR" b="1" dirty="0" smtClean="0">
                <a:latin typeface="Arial Narrow" pitchFamily="34" charset="0"/>
              </a:rPr>
              <a:t>Il ne reste plus qu’à tout installer </a:t>
            </a:r>
            <a:endParaRPr lang="fr-FR" b="1" dirty="0">
              <a:latin typeface="Arial Narrow" pitchFamily="34" charset="0"/>
            </a:endParaRPr>
          </a:p>
        </p:txBody>
      </p:sp>
      <p:pic>
        <p:nvPicPr>
          <p:cNvPr id="3686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5527" y="1052736"/>
            <a:ext cx="9089009"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573660826"/>
      </p:ext>
    </p:extLst>
  </p:cSld>
  <p:clrMapOvr>
    <a:masterClrMapping/>
  </p:clrMapOvr>
  <mc:AlternateContent xmlns:mc="http://schemas.openxmlformats.org/markup-compatibility/2006" xmlns:p14="http://schemas.microsoft.com/office/powerpoint/2010/main">
    <mc:Choice Requires="p14">
      <p:transition spd="slow" p14:dur="3500" advClick="0" advTm="6154"/>
    </mc:Choice>
    <mc:Fallback xmlns="">
      <p:transition spd="slow" advClick="0" advTm="615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6169" r="9673"/>
          <a:stretch/>
        </p:blipFill>
        <p:spPr bwMode="auto">
          <a:xfrm rot="16200000">
            <a:off x="979657" y="351982"/>
            <a:ext cx="6968661"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nvSpPr>
        <p:spPr>
          <a:xfrm>
            <a:off x="357392" y="476672"/>
            <a:ext cx="7776864" cy="769441"/>
          </a:xfrm>
          <a:prstGeom prst="rect">
            <a:avLst/>
          </a:prstGeom>
          <a:noFill/>
        </p:spPr>
        <p:txBody>
          <a:bodyPr wrap="square" rtlCol="0">
            <a:spAutoFit/>
          </a:bodyPr>
          <a:lstStyle/>
          <a:p>
            <a:r>
              <a:rPr lang="fr-FR" sz="4400" b="1" dirty="0" smtClean="0">
                <a:latin typeface="Arial Narrow" pitchFamily="34" charset="0"/>
              </a:rPr>
              <a:t>Il suffit de suivre le plan ….</a:t>
            </a:r>
            <a:endParaRPr lang="fr-FR" sz="4400" b="1" dirty="0">
              <a:latin typeface="Arial Narrow" pitchFamily="34" charset="0"/>
            </a:endParaRPr>
          </a:p>
        </p:txBody>
      </p:sp>
    </p:spTree>
    <p:custDataLst>
      <p:tags r:id="rId1"/>
    </p:custDataLst>
    <p:extLst>
      <p:ext uri="{BB962C8B-B14F-4D97-AF65-F5344CB8AC3E}">
        <p14:creationId xmlns:p14="http://schemas.microsoft.com/office/powerpoint/2010/main" val="4091041669"/>
      </p:ext>
    </p:extLst>
  </p:cSld>
  <p:clrMapOvr>
    <a:masterClrMapping/>
  </p:clrMapOvr>
  <mc:AlternateContent xmlns:mc="http://schemas.openxmlformats.org/markup-compatibility/2006" xmlns:p14="http://schemas.microsoft.com/office/powerpoint/2010/main">
    <mc:Choice Requires="p14">
      <p:transition spd="slow" p14:dur="3500" advClick="0" advTm="6402"/>
    </mc:Choice>
    <mc:Fallback xmlns="">
      <p:transition spd="slow" advClick="0" advTm="640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32770"/>
                                        </p:tgtEl>
                                        <p:attrNameLst>
                                          <p:attrName>style.visibility</p:attrName>
                                        </p:attrNameLst>
                                      </p:cBhvr>
                                      <p:to>
                                        <p:strVal val="visible"/>
                                      </p:to>
                                    </p:set>
                                    <p:animEffect transition="in" filter="plus(out)">
                                      <p:cBhvr>
                                        <p:cTn id="12" dur="2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1866" r="8129"/>
          <a:stretch/>
        </p:blipFill>
        <p:spPr bwMode="auto">
          <a:xfrm rot="5400000">
            <a:off x="1512205" y="331173"/>
            <a:ext cx="7271718"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1"/>
          <p:cNvSpPr>
            <a:spLocks noGrp="1"/>
          </p:cNvSpPr>
          <p:nvPr>
            <p:ph type="title"/>
          </p:nvPr>
        </p:nvSpPr>
        <p:spPr>
          <a:xfrm>
            <a:off x="35496" y="5661248"/>
            <a:ext cx="8733656" cy="926976"/>
          </a:xfrm>
        </p:spPr>
        <p:txBody>
          <a:bodyPr>
            <a:normAutofit/>
          </a:bodyPr>
          <a:lstStyle/>
          <a:p>
            <a:pPr algn="l"/>
            <a:r>
              <a:rPr lang="fr-FR" b="1" dirty="0" smtClean="0">
                <a:latin typeface="Arial Narrow" pitchFamily="34" charset="0"/>
              </a:rPr>
              <a:t>nettoyer les étagères …  </a:t>
            </a:r>
            <a:endParaRPr lang="fr-FR" b="1" dirty="0">
              <a:latin typeface="Arial Narrow" pitchFamily="34" charset="0"/>
            </a:endParaRPr>
          </a:p>
        </p:txBody>
      </p:sp>
    </p:spTree>
    <p:custDataLst>
      <p:tags r:id="rId1"/>
    </p:custDataLst>
    <p:extLst>
      <p:ext uri="{BB962C8B-B14F-4D97-AF65-F5344CB8AC3E}">
        <p14:creationId xmlns:p14="http://schemas.microsoft.com/office/powerpoint/2010/main" val="3383098981"/>
      </p:ext>
    </p:extLst>
  </p:cSld>
  <p:clrMapOvr>
    <a:masterClrMapping/>
  </p:clrMapOvr>
  <mc:AlternateContent xmlns:mc="http://schemas.openxmlformats.org/markup-compatibility/2006" xmlns:p14="http://schemas.microsoft.com/office/powerpoint/2010/main">
    <mc:Choice Requires="p14">
      <p:transition spd="slow" p14:dur="3500" advClick="0" advTm="6828"/>
    </mc:Choice>
    <mc:Fallback xmlns="">
      <p:transition spd="slow" advClick="0" advTm="682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plus(in)">
                                      <p:cBhvr>
                                        <p:cTn id="7" dur="20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7970" r="31544"/>
          <a:stretch/>
        </p:blipFill>
        <p:spPr bwMode="auto">
          <a:xfrm rot="5400000">
            <a:off x="1224630" y="-397046"/>
            <a:ext cx="6955489" cy="7749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1"/>
          <p:cNvSpPr>
            <a:spLocks noGrp="1"/>
          </p:cNvSpPr>
          <p:nvPr>
            <p:ph type="title"/>
          </p:nvPr>
        </p:nvSpPr>
        <p:spPr>
          <a:xfrm>
            <a:off x="467544" y="6904"/>
            <a:ext cx="8229600" cy="1143000"/>
          </a:xfrm>
        </p:spPr>
        <p:txBody>
          <a:bodyPr>
            <a:normAutofit/>
          </a:bodyPr>
          <a:lstStyle/>
          <a:p>
            <a:r>
              <a:rPr lang="fr-FR" b="1" dirty="0" smtClean="0">
                <a:latin typeface="Arial Narrow" pitchFamily="34" charset="0"/>
              </a:rPr>
              <a:t>Et  Monter les étagères   </a:t>
            </a:r>
            <a:endParaRPr lang="fr-FR" b="1" dirty="0">
              <a:latin typeface="Arial Narrow" pitchFamily="34" charset="0"/>
            </a:endParaRPr>
          </a:p>
        </p:txBody>
      </p:sp>
    </p:spTree>
    <p:custDataLst>
      <p:tags r:id="rId1"/>
    </p:custDataLst>
    <p:extLst>
      <p:ext uri="{BB962C8B-B14F-4D97-AF65-F5344CB8AC3E}">
        <p14:creationId xmlns:p14="http://schemas.microsoft.com/office/powerpoint/2010/main" val="2111437120"/>
      </p:ext>
    </p:extLst>
  </p:cSld>
  <p:clrMapOvr>
    <a:masterClrMapping/>
  </p:clrMapOvr>
  <mc:AlternateContent xmlns:mc="http://schemas.openxmlformats.org/markup-compatibility/2006" xmlns:p14="http://schemas.microsoft.com/office/powerpoint/2010/main">
    <mc:Choice Requires="p14">
      <p:transition spd="slow" p14:dur="3500" advClick="0" advTm="8045"/>
    </mc:Choice>
    <mc:Fallback xmlns="">
      <p:transition spd="slow" advClick="0" advTm="804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plus(in)">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6904"/>
            <a:ext cx="8229600" cy="1143000"/>
          </a:xfrm>
        </p:spPr>
        <p:txBody>
          <a:bodyPr>
            <a:normAutofit fontScale="90000"/>
          </a:bodyPr>
          <a:lstStyle/>
          <a:p>
            <a:r>
              <a:rPr lang="fr-FR" b="1" dirty="0" smtClean="0">
                <a:latin typeface="Arial Narrow" pitchFamily="34" charset="0"/>
              </a:rPr>
              <a:t>Transporter des centaines de cartons   </a:t>
            </a:r>
            <a:endParaRPr lang="fr-FR" b="1" dirty="0">
              <a:latin typeface="Arial Narrow" pitchFamily="34" charset="0"/>
            </a:endParaRPr>
          </a:p>
        </p:txBody>
      </p:sp>
      <p:pic>
        <p:nvPicPr>
          <p:cNvPr id="3379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980728"/>
            <a:ext cx="8820472" cy="5880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14218761"/>
      </p:ext>
    </p:extLst>
  </p:cSld>
  <p:clrMapOvr>
    <a:masterClrMapping/>
  </p:clrMapOvr>
  <mc:AlternateContent xmlns:mc="http://schemas.openxmlformats.org/markup-compatibility/2006" xmlns:p14="http://schemas.microsoft.com/office/powerpoint/2010/main">
    <mc:Choice Requires="p14">
      <p:transition spd="slow" p14:dur="3500" advClick="0" advTm="5667"/>
    </mc:Choice>
    <mc:Fallback xmlns="">
      <p:transition spd="slow" advClick="0" advTm="56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33794"/>
                                        </p:tgtEl>
                                        <p:attrNameLst>
                                          <p:attrName>style.visibility</p:attrName>
                                        </p:attrNameLst>
                                      </p:cBhvr>
                                      <p:to>
                                        <p:strVal val="visible"/>
                                      </p:to>
                                    </p:set>
                                    <p:animEffect transition="in" filter="plus(out)">
                                      <p:cBhvr>
                                        <p:cTn id="12" dur="2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11400"/>
            <a:ext cx="8229600" cy="1143000"/>
          </a:xfrm>
        </p:spPr>
        <p:txBody>
          <a:bodyPr/>
          <a:lstStyle/>
          <a:p>
            <a:r>
              <a:rPr lang="fr-FR" b="1" dirty="0" smtClean="0">
                <a:latin typeface="Arial Narrow" pitchFamily="34" charset="0"/>
              </a:rPr>
              <a:t>Avant la mise en rayon </a:t>
            </a:r>
            <a:endParaRPr lang="fr-FR" b="1" dirty="0">
              <a:latin typeface="Arial Narrow" pitchFamily="34" charset="0"/>
            </a:endParaRPr>
          </a:p>
        </p:txBody>
      </p:sp>
      <p:pic>
        <p:nvPicPr>
          <p:cNvPr id="30722"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980728"/>
            <a:ext cx="9324528" cy="5856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270408784"/>
      </p:ext>
    </p:extLst>
  </p:cSld>
  <p:clrMapOvr>
    <a:masterClrMapping/>
  </p:clrMapOvr>
  <mc:AlternateContent xmlns:mc="http://schemas.openxmlformats.org/markup-compatibility/2006" xmlns:p14="http://schemas.microsoft.com/office/powerpoint/2010/main">
    <mc:Choice Requires="p14">
      <p:transition spd="slow" p14:dur="3500" advClick="0" advTm="6147"/>
    </mc:Choice>
    <mc:Fallback xmlns="">
      <p:transition spd="slow" advClick="0" advTm="614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30722"/>
                                        </p:tgtEl>
                                        <p:attrNameLst>
                                          <p:attrName>style.visibility</p:attrName>
                                        </p:attrNameLst>
                                      </p:cBhvr>
                                      <p:to>
                                        <p:strVal val="visible"/>
                                      </p:to>
                                    </p:set>
                                    <p:animEffect transition="in" filter="plus(out)">
                                      <p:cBhvr>
                                        <p:cTn id="12" dur="2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0"/>
            <a:ext cx="8784976" cy="1143000"/>
          </a:xfrm>
        </p:spPr>
        <p:txBody>
          <a:bodyPr>
            <a:normAutofit fontScale="90000"/>
          </a:bodyPr>
          <a:lstStyle/>
          <a:p>
            <a:r>
              <a:rPr lang="fr-FR" b="1" dirty="0" smtClean="0">
                <a:latin typeface="Arial Narrow" pitchFamily="34" charset="0"/>
              </a:rPr>
              <a:t>Et se faire aider par les « pros » des  labos </a:t>
            </a:r>
            <a:endParaRPr lang="fr-FR" b="1" dirty="0">
              <a:latin typeface="Arial Narrow" pitchFamily="34" charset="0"/>
            </a:endParaRPr>
          </a:p>
        </p:txBody>
      </p:sp>
      <p:pic>
        <p:nvPicPr>
          <p:cNvPr id="3481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784" y="977685"/>
            <a:ext cx="9144784" cy="5880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655560937"/>
      </p:ext>
    </p:extLst>
  </p:cSld>
  <p:clrMapOvr>
    <a:masterClrMapping/>
  </p:clrMapOvr>
  <mc:AlternateContent xmlns:mc="http://schemas.openxmlformats.org/markup-compatibility/2006" xmlns:p14="http://schemas.microsoft.com/office/powerpoint/2010/main">
    <mc:Choice Requires="p14">
      <p:transition spd="slow" p14:dur="3500" advClick="0" advTm="6444"/>
    </mc:Choice>
    <mc:Fallback xmlns="">
      <p:transition spd="slow" advClick="0" advTm="644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4818"/>
                                        </p:tgtEl>
                                        <p:attrNameLst>
                                          <p:attrName>style.visibility</p:attrName>
                                        </p:attrNameLst>
                                      </p:cBhvr>
                                      <p:to>
                                        <p:strVal val="visible"/>
                                      </p:to>
                                    </p:set>
                                    <p:animEffect transition="in" filter="plus(in)">
                                      <p:cBhvr>
                                        <p:cTn id="12" dur="2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8920"/>
            <a:ext cx="8229600" cy="1143000"/>
          </a:xfrm>
        </p:spPr>
        <p:txBody>
          <a:bodyPr/>
          <a:lstStyle/>
          <a:p>
            <a:r>
              <a:rPr lang="fr-FR" b="1" dirty="0" smtClean="0">
                <a:latin typeface="Arial Narrow" pitchFamily="34" charset="0"/>
              </a:rPr>
              <a:t>Le grand déballage….</a:t>
            </a:r>
            <a:endParaRPr lang="fr-FR" b="1" dirty="0">
              <a:latin typeface="Arial Narrow" pitchFamily="34" charset="0"/>
            </a:endParaRPr>
          </a:p>
        </p:txBody>
      </p:sp>
      <p:pic>
        <p:nvPicPr>
          <p:cNvPr id="35842"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980728"/>
            <a:ext cx="9144000" cy="5808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381187595"/>
      </p:ext>
    </p:extLst>
  </p:cSld>
  <p:clrMapOvr>
    <a:masterClrMapping/>
  </p:clrMapOvr>
  <mc:AlternateContent xmlns:mc="http://schemas.openxmlformats.org/markup-compatibility/2006" xmlns:p14="http://schemas.microsoft.com/office/powerpoint/2010/main">
    <mc:Choice Requires="p14">
      <p:transition spd="slow" p14:dur="3500" advClick="0" advTm="5812"/>
    </mc:Choice>
    <mc:Fallback xmlns="">
      <p:transition spd="slow" advClick="0" advTm="581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35842"/>
                                        </p:tgtEl>
                                        <p:attrNameLst>
                                          <p:attrName>style.visibility</p:attrName>
                                        </p:attrNameLst>
                                      </p:cBhvr>
                                      <p:to>
                                        <p:strVal val="visible"/>
                                      </p:to>
                                    </p:set>
                                    <p:animEffect transition="in" filter="plus(out)">
                                      <p:cBhvr>
                                        <p:cTn id="12" dur="2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809286"/>
            <a:ext cx="9144000" cy="6024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1"/>
          <p:cNvSpPr>
            <a:spLocks noGrp="1"/>
          </p:cNvSpPr>
          <p:nvPr>
            <p:ph type="title"/>
          </p:nvPr>
        </p:nvSpPr>
        <p:spPr>
          <a:xfrm>
            <a:off x="467544" y="-28920"/>
            <a:ext cx="8229600" cy="1143000"/>
          </a:xfrm>
        </p:spPr>
        <p:txBody>
          <a:bodyPr>
            <a:normAutofit/>
          </a:bodyPr>
          <a:lstStyle/>
          <a:p>
            <a:r>
              <a:rPr lang="fr-FR" b="1" dirty="0" smtClean="0">
                <a:latin typeface="Arial Narrow" pitchFamily="34" charset="0"/>
              </a:rPr>
              <a:t>Pour le meilleur positionnement ….</a:t>
            </a:r>
            <a:endParaRPr lang="fr-FR" b="1" dirty="0">
              <a:latin typeface="Arial Narrow" pitchFamily="34" charset="0"/>
            </a:endParaRPr>
          </a:p>
        </p:txBody>
      </p:sp>
    </p:spTree>
    <p:custDataLst>
      <p:tags r:id="rId1"/>
    </p:custDataLst>
    <p:extLst>
      <p:ext uri="{BB962C8B-B14F-4D97-AF65-F5344CB8AC3E}">
        <p14:creationId xmlns:p14="http://schemas.microsoft.com/office/powerpoint/2010/main" val="2334859501"/>
      </p:ext>
    </p:extLst>
  </p:cSld>
  <p:clrMapOvr>
    <a:masterClrMapping/>
  </p:clrMapOvr>
  <mc:AlternateContent xmlns:mc="http://schemas.openxmlformats.org/markup-compatibility/2006" xmlns:p14="http://schemas.microsoft.com/office/powerpoint/2010/main">
    <mc:Choice Requires="p14">
      <p:transition spd="slow" p14:dur="3500" advClick="0" advTm="7427"/>
    </mc:Choice>
    <mc:Fallback xmlns="">
      <p:transition spd="slow" advClick="0" advTm="74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52226"/>
                                        </p:tgtEl>
                                        <p:attrNameLst>
                                          <p:attrName>style.visibility</p:attrName>
                                        </p:attrNameLst>
                                      </p:cBhvr>
                                      <p:to>
                                        <p:strVal val="visible"/>
                                      </p:to>
                                    </p:set>
                                    <p:animEffect transition="in" filter="plus(in)">
                                      <p:cBhvr>
                                        <p:cTn id="12" dur="20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116632"/>
            <a:ext cx="8229600" cy="1143000"/>
          </a:xfrm>
        </p:spPr>
        <p:txBody>
          <a:bodyPr>
            <a:normAutofit fontScale="90000"/>
          </a:bodyPr>
          <a:lstStyle/>
          <a:p>
            <a:r>
              <a:rPr lang="fr-FR" sz="3600" b="1" dirty="0" smtClean="0">
                <a:latin typeface="Arial Narrow" pitchFamily="34" charset="0"/>
              </a:rPr>
              <a:t>20 Octobre : Le déménagement : c’est maintenant      </a:t>
            </a:r>
            <a:r>
              <a:rPr lang="fr-FR" b="1" dirty="0" smtClean="0">
                <a:latin typeface="Arial Narrow" pitchFamily="34" charset="0"/>
              </a:rPr>
              <a:t>la pharmacie des Pyrénées a vécu </a:t>
            </a:r>
            <a:endParaRPr lang="fr-FR" b="1" dirty="0">
              <a:latin typeface="Arial Narrow" pitchFamily="34" charset="0"/>
            </a:endParaRPr>
          </a:p>
        </p:txBody>
      </p:sp>
      <p:pic>
        <p:nvPicPr>
          <p:cNvPr id="3789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04912" y="1340768"/>
            <a:ext cx="9529440" cy="5517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777507326"/>
      </p:ext>
    </p:extLst>
  </p:cSld>
  <p:clrMapOvr>
    <a:masterClrMapping/>
  </p:clrMapOvr>
  <mc:AlternateContent xmlns:mc="http://schemas.openxmlformats.org/markup-compatibility/2006" xmlns:p14="http://schemas.microsoft.com/office/powerpoint/2010/main">
    <mc:Choice Requires="p14">
      <p:transition spd="slow" p14:dur="3500" advClick="0" advTm="7761"/>
    </mc:Choice>
    <mc:Fallback xmlns="">
      <p:transition spd="slow" advClick="0" advTm="776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37890"/>
                                        </p:tgtEl>
                                        <p:attrNameLst>
                                          <p:attrName>style.visibility</p:attrName>
                                        </p:attrNameLst>
                                      </p:cBhvr>
                                      <p:to>
                                        <p:strVal val="visible"/>
                                      </p:to>
                                    </p:set>
                                    <p:animEffect transition="in" filter="plus(out)">
                                      <p:cBhvr>
                                        <p:cTn id="12" dur="2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AppData\Local\Microsoft\Windows\Temporary Internet Files\Content.Outlook\6RQ54Y7Z\DSC_260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4580" t="23209" r="35981" b="38395"/>
          <a:stretch/>
        </p:blipFill>
        <p:spPr bwMode="auto">
          <a:xfrm>
            <a:off x="4324640" y="63484"/>
            <a:ext cx="4567840" cy="2501419"/>
          </a:xfrm>
          <a:prstGeom prst="rect">
            <a:avLst/>
          </a:prstGeom>
          <a:noFill/>
          <a:extLst>
            <a:ext uri="{909E8E84-426E-40DD-AFC4-6F175D3DCCD1}">
              <a14:hiddenFill xmlns:a14="http://schemas.microsoft.com/office/drawing/2010/main">
                <a:solidFill>
                  <a:srgbClr val="FFFFFF"/>
                </a:solidFill>
              </a14:hiddenFill>
            </a:ext>
          </a:extLst>
        </p:spPr>
      </p:pic>
      <p:sp>
        <p:nvSpPr>
          <p:cNvPr id="2" name="Flèche courbée vers le haut 1"/>
          <p:cNvSpPr/>
          <p:nvPr/>
        </p:nvSpPr>
        <p:spPr>
          <a:xfrm rot="551371">
            <a:off x="1325699" y="1582583"/>
            <a:ext cx="3639232" cy="69619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7" name="Espace réservé du contenu 2"/>
          <p:cNvSpPr>
            <a:spLocks noGrp="1"/>
          </p:cNvSpPr>
          <p:nvPr>
            <p:ph idx="1"/>
          </p:nvPr>
        </p:nvSpPr>
        <p:spPr>
          <a:xfrm>
            <a:off x="0" y="2564904"/>
            <a:ext cx="9144000" cy="4293096"/>
          </a:xfrm>
          <a:solidFill>
            <a:schemeClr val="bg1"/>
          </a:solidFill>
        </p:spPr>
        <p:txBody>
          <a:bodyPr>
            <a:normAutofit fontScale="92500"/>
          </a:bodyPr>
          <a:lstStyle/>
          <a:p>
            <a:r>
              <a:rPr lang="fr-FR" sz="3000" b="1" dirty="0" smtClean="0">
                <a:latin typeface="Bodoni MT Condensed" pitchFamily="18" charset="0"/>
              </a:rPr>
              <a:t>Juin 2015 </a:t>
            </a:r>
            <a:r>
              <a:rPr lang="fr-FR" sz="3000" dirty="0">
                <a:latin typeface="Bodoni MT Condensed" pitchFamily="18" charset="0"/>
              </a:rPr>
              <a:t>:  </a:t>
            </a:r>
            <a:r>
              <a:rPr lang="fr-FR" sz="3000" b="1" dirty="0">
                <a:latin typeface="Bodoni MT Condensed" pitchFamily="18" charset="0"/>
              </a:rPr>
              <a:t>Projet de 2</a:t>
            </a:r>
            <a:r>
              <a:rPr lang="fr-FR" sz="3000" b="1" baseline="30000" dirty="0">
                <a:latin typeface="Bodoni MT Condensed" pitchFamily="18" charset="0"/>
              </a:rPr>
              <a:t>e</a:t>
            </a:r>
            <a:r>
              <a:rPr lang="fr-FR" sz="3000" b="1" dirty="0">
                <a:latin typeface="Bodoni MT Condensed" pitchFamily="18" charset="0"/>
              </a:rPr>
              <a:t> transfert </a:t>
            </a:r>
            <a:r>
              <a:rPr lang="fr-FR" sz="3000" dirty="0" smtClean="0">
                <a:latin typeface="Bodoni MT Condensed" pitchFamily="18" charset="0"/>
              </a:rPr>
              <a:t>pour </a:t>
            </a:r>
            <a:r>
              <a:rPr lang="fr-FR" sz="3000" dirty="0">
                <a:latin typeface="Bodoni MT Condensed" pitchFamily="18" charset="0"/>
              </a:rPr>
              <a:t>synergie commerciale, parking facilitant et superficie augmentée : élaboration du projet </a:t>
            </a:r>
            <a:r>
              <a:rPr lang="fr-FR" sz="3000" dirty="0" smtClean="0">
                <a:latin typeface="Bodoni MT Condensed" pitchFamily="18" charset="0"/>
              </a:rPr>
              <a:t>«</a:t>
            </a:r>
            <a:r>
              <a:rPr lang="fr-FR" sz="3000" b="1" dirty="0" smtClean="0">
                <a:solidFill>
                  <a:srgbClr val="FF0000"/>
                </a:solidFill>
                <a:latin typeface="Bodoni MT Condensed" pitchFamily="18" charset="0"/>
              </a:rPr>
              <a:t>pharmacie Liberté</a:t>
            </a:r>
            <a:r>
              <a:rPr lang="fr-FR" sz="3000" dirty="0" smtClean="0">
                <a:latin typeface="Bodoni MT Condensed" pitchFamily="18" charset="0"/>
              </a:rPr>
              <a:t>»   </a:t>
            </a:r>
            <a:r>
              <a:rPr lang="fr-FR" sz="3000" dirty="0">
                <a:latin typeface="Bodoni MT Condensed" pitchFamily="18" charset="0"/>
              </a:rPr>
              <a:t>engagement </a:t>
            </a:r>
            <a:r>
              <a:rPr lang="fr-FR" sz="3000" dirty="0" smtClean="0">
                <a:latin typeface="Bodoni MT Condensed" pitchFamily="18" charset="0"/>
              </a:rPr>
              <a:t>de multiples démarches </a:t>
            </a:r>
            <a:r>
              <a:rPr lang="fr-FR" sz="3000" dirty="0">
                <a:latin typeface="Bodoni MT Condensed" pitchFamily="18" charset="0"/>
              </a:rPr>
              <a:t>auprès des organismes </a:t>
            </a:r>
            <a:r>
              <a:rPr lang="fr-FR" sz="3000" dirty="0" smtClean="0">
                <a:latin typeface="Bodoni MT Condensed" pitchFamily="18" charset="0"/>
              </a:rPr>
              <a:t>habilités.     </a:t>
            </a:r>
            <a:endParaRPr lang="fr-FR" sz="3000" dirty="0">
              <a:latin typeface="Bodoni MT Condensed" pitchFamily="18" charset="0"/>
            </a:endParaRPr>
          </a:p>
          <a:p>
            <a:r>
              <a:rPr lang="fr-FR" sz="3000" b="1" dirty="0" smtClean="0">
                <a:latin typeface="Bodoni MT Condensed" pitchFamily="18" charset="0"/>
              </a:rPr>
              <a:t>Octobre 2017 </a:t>
            </a:r>
            <a:r>
              <a:rPr lang="fr-FR" sz="3000" dirty="0" smtClean="0">
                <a:latin typeface="Bodoni MT Condensed" pitchFamily="18" charset="0"/>
              </a:rPr>
              <a:t>: </a:t>
            </a:r>
            <a:r>
              <a:rPr lang="fr-FR" sz="3000" dirty="0" smtClean="0">
                <a:solidFill>
                  <a:srgbClr val="FF0000"/>
                </a:solidFill>
                <a:latin typeface="Bodoni MT Condensed" pitchFamily="18" charset="0"/>
              </a:rPr>
              <a:t>création </a:t>
            </a:r>
            <a:r>
              <a:rPr lang="fr-FR" sz="3000" dirty="0" smtClean="0">
                <a:latin typeface="Bodoni MT Condensed" pitchFamily="18" charset="0"/>
              </a:rPr>
              <a:t>de la </a:t>
            </a:r>
            <a:r>
              <a:rPr lang="fr-FR" sz="3000" b="1" dirty="0" smtClean="0">
                <a:solidFill>
                  <a:srgbClr val="FF0000"/>
                </a:solidFill>
                <a:latin typeface="Bodoni MT Condensed" pitchFamily="18" charset="0"/>
              </a:rPr>
              <a:t>PHARMACIE LIBERTE , </a:t>
            </a:r>
            <a:r>
              <a:rPr lang="fr-FR" sz="3000" dirty="0" smtClean="0">
                <a:latin typeface="Bodoni MT Condensed" pitchFamily="18" charset="0"/>
              </a:rPr>
              <a:t>91 avenue Leclerc- Narbonne  </a:t>
            </a:r>
          </a:p>
          <a:p>
            <a:r>
              <a:rPr lang="fr-FR" sz="3000" dirty="0" smtClean="0">
                <a:latin typeface="Bodoni MT Condensed" pitchFamily="18" charset="0"/>
              </a:rPr>
              <a:t>Une équipe de </a:t>
            </a:r>
            <a:r>
              <a:rPr lang="fr-FR" sz="3000" b="1" dirty="0" smtClean="0">
                <a:latin typeface="Bodoni MT Condensed" pitchFamily="18" charset="0"/>
              </a:rPr>
              <a:t>10 </a:t>
            </a:r>
            <a:r>
              <a:rPr lang="fr-FR" sz="3000" b="1" dirty="0" err="1" smtClean="0">
                <a:latin typeface="Bodoni MT Condensed" pitchFamily="18" charset="0"/>
              </a:rPr>
              <a:t>professionnel.le.s</a:t>
            </a:r>
            <a:r>
              <a:rPr lang="fr-FR" sz="3000" b="1" dirty="0" smtClean="0">
                <a:latin typeface="Bodoni MT Condensed" pitchFamily="18" charset="0"/>
              </a:rPr>
              <a:t>   </a:t>
            </a:r>
            <a:r>
              <a:rPr lang="fr-FR" sz="3000" dirty="0" smtClean="0">
                <a:latin typeface="Bodoni MT Condensed" pitchFamily="18" charset="0"/>
              </a:rPr>
              <a:t>à votre service 6 jours sur 7, de 8h à 20 h sans interruption - avec distributeur  « parapharmacie »  24h/24  </a:t>
            </a:r>
          </a:p>
          <a:p>
            <a:r>
              <a:rPr lang="fr-FR" sz="3000" b="1" dirty="0" smtClean="0">
                <a:latin typeface="Bodoni MT Condensed" pitchFamily="18" charset="0"/>
              </a:rPr>
              <a:t>Service de Livraisons à domicile (</a:t>
            </a:r>
            <a:r>
              <a:rPr lang="fr-FR" sz="3000" dirty="0" smtClean="0">
                <a:latin typeface="Bodoni MT Condensed" pitchFamily="18" charset="0"/>
              </a:rPr>
              <a:t>sur</a:t>
            </a:r>
            <a:r>
              <a:rPr lang="fr-FR" sz="3000" b="1" dirty="0" smtClean="0">
                <a:latin typeface="Bodoni MT Condensed" pitchFamily="18" charset="0"/>
              </a:rPr>
              <a:t> </a:t>
            </a:r>
            <a:r>
              <a:rPr lang="fr-FR" sz="3000" dirty="0" smtClean="0">
                <a:latin typeface="Bodoni MT Condensed" pitchFamily="18" charset="0"/>
              </a:rPr>
              <a:t>demande)  </a:t>
            </a:r>
          </a:p>
          <a:p>
            <a:r>
              <a:rPr lang="fr-FR" sz="3000" dirty="0" smtClean="0">
                <a:latin typeface="Bodoni MT Condensed" pitchFamily="18" charset="0"/>
              </a:rPr>
              <a:t>Une </a:t>
            </a:r>
            <a:r>
              <a:rPr lang="fr-FR" sz="3000" b="1" dirty="0" smtClean="0">
                <a:latin typeface="Bodoni MT Condensed" pitchFamily="18" charset="0"/>
              </a:rPr>
              <a:t>entreprise locale </a:t>
            </a:r>
            <a:r>
              <a:rPr lang="fr-FR" sz="3000" dirty="0" smtClean="0">
                <a:latin typeface="Bodoni MT Condensed" pitchFamily="18" charset="0"/>
              </a:rPr>
              <a:t>au service des Narbonnais depuis plus d’1 siècle  !            Qui a formé  87 professionnels ,  à votre service.  </a:t>
            </a:r>
            <a:endParaRPr lang="fr-FR" sz="3000" dirty="0"/>
          </a:p>
        </p:txBody>
      </p:sp>
      <p:pic>
        <p:nvPicPr>
          <p:cNvPr id="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549"/>
          <a:stretch/>
        </p:blipFill>
        <p:spPr bwMode="auto">
          <a:xfrm>
            <a:off x="791949" y="404664"/>
            <a:ext cx="1292450" cy="136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539634100"/>
      </p:ext>
    </p:extLst>
  </p:cSld>
  <p:clrMapOvr>
    <a:masterClrMapping/>
  </p:clrMapOvr>
  <mc:AlternateContent xmlns:mc="http://schemas.openxmlformats.org/markup-compatibility/2006" xmlns:p14="http://schemas.microsoft.com/office/powerpoint/2010/main">
    <mc:Choice Requires="p14">
      <p:transition spd="slow" p14:dur="3500" advClick="0" advTm="21455"/>
    </mc:Choice>
    <mc:Fallback xmlns="">
      <p:transition spd="slow" advClick="0" advTm="2145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animEffect transition="in" filter="wipe(left)">
                                      <p:cBhvr>
                                        <p:cTn id="31" dur="500"/>
                                        <p:tgtEl>
                                          <p:spTgt spid="7">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
                                            <p:txEl>
                                              <p:pRg st="2" end="2"/>
                                            </p:txEl>
                                          </p:spTgt>
                                        </p:tgtEl>
                                        <p:attrNameLst>
                                          <p:attrName>style.visibility</p:attrName>
                                        </p:attrNameLst>
                                      </p:cBhvr>
                                      <p:to>
                                        <p:strVal val="visible"/>
                                      </p:to>
                                    </p:set>
                                    <p:animEffect transition="in" filter="wipe(left)">
                                      <p:cBhvr>
                                        <p:cTn id="36" dur="500"/>
                                        <p:tgtEl>
                                          <p:spTgt spid="7">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7">
                                            <p:txEl>
                                              <p:pRg st="3" end="3"/>
                                            </p:txEl>
                                          </p:spTgt>
                                        </p:tgtEl>
                                        <p:attrNameLst>
                                          <p:attrName>style.visibility</p:attrName>
                                        </p:attrNameLst>
                                      </p:cBhvr>
                                      <p:to>
                                        <p:strVal val="visible"/>
                                      </p:to>
                                    </p:set>
                                    <p:animEffect transition="in" filter="wipe(left)">
                                      <p:cBhvr>
                                        <p:cTn id="41" dur="500"/>
                                        <p:tgtEl>
                                          <p:spTgt spid="7">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
                                            <p:txEl>
                                              <p:pRg st="4" end="4"/>
                                            </p:txEl>
                                          </p:spTgt>
                                        </p:tgtEl>
                                        <p:attrNameLst>
                                          <p:attrName>style.visibility</p:attrName>
                                        </p:attrNameLst>
                                      </p:cBhvr>
                                      <p:to>
                                        <p:strVal val="visible"/>
                                      </p:to>
                                    </p:set>
                                    <p:animEffect transition="in" filter="wipe(left)">
                                      <p:cBhvr>
                                        <p:cTn id="4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0687" r="19683"/>
          <a:stretch/>
        </p:blipFill>
        <p:spPr bwMode="auto">
          <a:xfrm rot="5400000">
            <a:off x="-407959" y="653905"/>
            <a:ext cx="6863574"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1"/>
          <p:cNvSpPr>
            <a:spLocks noGrp="1"/>
          </p:cNvSpPr>
          <p:nvPr>
            <p:ph type="title"/>
          </p:nvPr>
        </p:nvSpPr>
        <p:spPr>
          <a:xfrm>
            <a:off x="5868144" y="836712"/>
            <a:ext cx="3096344" cy="4320480"/>
          </a:xfrm>
        </p:spPr>
        <p:txBody>
          <a:bodyPr>
            <a:normAutofit/>
          </a:bodyPr>
          <a:lstStyle/>
          <a:p>
            <a:r>
              <a:rPr lang="fr-FR" sz="4000" b="1" dirty="0" smtClean="0">
                <a:latin typeface="Arial Narrow" pitchFamily="34" charset="0"/>
              </a:rPr>
              <a:t>les familles   et les proches  mis à contribution  </a:t>
            </a:r>
            <a:r>
              <a:rPr lang="fr-FR" b="1" dirty="0" smtClean="0">
                <a:latin typeface="Arial Narrow" pitchFamily="34" charset="0"/>
              </a:rPr>
              <a:t>… </a:t>
            </a:r>
            <a:endParaRPr lang="fr-FR" b="1" dirty="0">
              <a:latin typeface="Arial Narrow" pitchFamily="34" charset="0"/>
            </a:endParaRPr>
          </a:p>
        </p:txBody>
      </p:sp>
    </p:spTree>
    <p:custDataLst>
      <p:tags r:id="rId1"/>
    </p:custDataLst>
    <p:extLst>
      <p:ext uri="{BB962C8B-B14F-4D97-AF65-F5344CB8AC3E}">
        <p14:creationId xmlns:p14="http://schemas.microsoft.com/office/powerpoint/2010/main" val="4279664450"/>
      </p:ext>
    </p:extLst>
  </p:cSld>
  <p:clrMapOvr>
    <a:masterClrMapping/>
  </p:clrMapOvr>
  <mc:AlternateContent xmlns:mc="http://schemas.openxmlformats.org/markup-compatibility/2006" xmlns:p14="http://schemas.microsoft.com/office/powerpoint/2010/main">
    <mc:Choice Requires="p14">
      <p:transition spd="slow" p14:dur="3500" advClick="0" advTm="5270"/>
    </mc:Choice>
    <mc:Fallback xmlns="">
      <p:transition spd="slow" advClick="0" advTm="527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p:cTn id="7" dur="500" fill="hold"/>
                                        <p:tgtEl>
                                          <p:spTgt spid="38914"/>
                                        </p:tgtEl>
                                        <p:attrNameLst>
                                          <p:attrName>ppt_w</p:attrName>
                                        </p:attrNameLst>
                                      </p:cBhvr>
                                      <p:tavLst>
                                        <p:tav tm="0">
                                          <p:val>
                                            <p:fltVal val="0"/>
                                          </p:val>
                                        </p:tav>
                                        <p:tav tm="100000">
                                          <p:val>
                                            <p:strVal val="#ppt_w"/>
                                          </p:val>
                                        </p:tav>
                                      </p:tavLst>
                                    </p:anim>
                                    <p:anim calcmode="lin" valueType="num">
                                      <p:cBhvr>
                                        <p:cTn id="8" dur="500" fill="hold"/>
                                        <p:tgtEl>
                                          <p:spTgt spid="38914"/>
                                        </p:tgtEl>
                                        <p:attrNameLst>
                                          <p:attrName>ppt_h</p:attrName>
                                        </p:attrNameLst>
                                      </p:cBhvr>
                                      <p:tavLst>
                                        <p:tav tm="0">
                                          <p:val>
                                            <p:fltVal val="0"/>
                                          </p:val>
                                        </p:tav>
                                        <p:tav tm="100000">
                                          <p:val>
                                            <p:strVal val="#ppt_h"/>
                                          </p:val>
                                        </p:tav>
                                      </p:tavLst>
                                    </p:anim>
                                    <p:animEffect transition="in" filter="fade">
                                      <p:cBhvr>
                                        <p:cTn id="9" dur="500"/>
                                        <p:tgtEl>
                                          <p:spTgt spid="389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1481" r="25636"/>
          <a:stretch/>
        </p:blipFill>
        <p:spPr bwMode="auto">
          <a:xfrm rot="5400000">
            <a:off x="1373315" y="1011061"/>
            <a:ext cx="6037330"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1"/>
          <p:cNvSpPr>
            <a:spLocks noGrp="1"/>
          </p:cNvSpPr>
          <p:nvPr>
            <p:ph type="title"/>
          </p:nvPr>
        </p:nvSpPr>
        <p:spPr>
          <a:xfrm>
            <a:off x="467544" y="-171400"/>
            <a:ext cx="8229600" cy="1143000"/>
          </a:xfrm>
        </p:spPr>
        <p:txBody>
          <a:bodyPr>
            <a:normAutofit/>
          </a:bodyPr>
          <a:lstStyle/>
          <a:p>
            <a:r>
              <a:rPr lang="fr-FR" b="1" dirty="0" smtClean="0">
                <a:latin typeface="Arial Narrow" pitchFamily="34" charset="0"/>
              </a:rPr>
              <a:t>Petits et grands rangent …</a:t>
            </a:r>
            <a:endParaRPr lang="fr-FR" b="1" dirty="0">
              <a:latin typeface="Arial Narrow" pitchFamily="34" charset="0"/>
            </a:endParaRPr>
          </a:p>
        </p:txBody>
      </p:sp>
    </p:spTree>
    <p:custDataLst>
      <p:tags r:id="rId1"/>
    </p:custDataLst>
    <p:extLst>
      <p:ext uri="{BB962C8B-B14F-4D97-AF65-F5344CB8AC3E}">
        <p14:creationId xmlns:p14="http://schemas.microsoft.com/office/powerpoint/2010/main" val="3315209929"/>
      </p:ext>
    </p:extLst>
  </p:cSld>
  <p:clrMapOvr>
    <a:masterClrMapping/>
  </p:clrMapOvr>
  <mc:AlternateContent xmlns:mc="http://schemas.openxmlformats.org/markup-compatibility/2006" xmlns:p14="http://schemas.microsoft.com/office/powerpoint/2010/main">
    <mc:Choice Requires="p14">
      <p:transition spd="slow" p14:dur="3500" advClick="0" advTm="7517"/>
    </mc:Choice>
    <mc:Fallback xmlns="">
      <p:transition spd="slow" advClick="0" advTm="751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circle(out)">
                                      <p:cBhvr>
                                        <p:cTn id="7" dur="2000"/>
                                        <p:tgtEl>
                                          <p:spTgt spid="460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dirty="0"/>
          </a:p>
        </p:txBody>
      </p:sp>
      <p:pic>
        <p:nvPicPr>
          <p:cNvPr id="4098" name="Picture 2" descr="C:\Users\Admin\Pictures\Michele pharmacie\Déménagement au 25Octobre 2017\DSC_258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132" r="30134" b="4843"/>
          <a:stretch/>
        </p:blipFill>
        <p:spPr bwMode="auto">
          <a:xfrm rot="5400000">
            <a:off x="-212251" y="359093"/>
            <a:ext cx="6976213" cy="6048672"/>
          </a:xfrm>
          <a:prstGeom prst="rect">
            <a:avLst/>
          </a:prstGeom>
          <a:noFill/>
          <a:extLst>
            <a:ext uri="{909E8E84-426E-40DD-AFC4-6F175D3DCCD1}">
              <a14:hiddenFill xmlns:a14="http://schemas.microsoft.com/office/drawing/2010/main">
                <a:solidFill>
                  <a:srgbClr val="FFFFFF"/>
                </a:solidFill>
              </a14:hiddenFill>
            </a:ext>
          </a:extLst>
        </p:spPr>
      </p:pic>
      <p:pic>
        <p:nvPicPr>
          <p:cNvPr id="5" name="Espace réservé du contenu 4" descr="C:\Users\Admin\Pictures\Michele pharmacie\Déménagement au 25Octobre 2017\DSC_2558.JPG"/>
          <p:cNvPicPr>
            <a:picLocks/>
          </p:cNvPicPr>
          <p:nvPr/>
        </p:nvPicPr>
        <p:blipFill rotWithShape="1">
          <a:blip r:embed="rId4" cstate="print">
            <a:extLst>
              <a:ext uri="{28A0092B-C50C-407E-A947-70E740481C1C}">
                <a14:useLocalDpi xmlns:a14="http://schemas.microsoft.com/office/drawing/2010/main" val="0"/>
              </a:ext>
            </a:extLst>
          </a:blip>
          <a:srcRect l="12746" r="21773" b="6251"/>
          <a:stretch/>
        </p:blipFill>
        <p:spPr bwMode="auto">
          <a:xfrm rot="5400000">
            <a:off x="4355975" y="1052736"/>
            <a:ext cx="4536504" cy="468052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430900041"/>
      </p:ext>
    </p:extLst>
  </p:cSld>
  <p:clrMapOvr>
    <a:masterClrMapping/>
  </p:clrMapOvr>
  <mc:AlternateContent xmlns:mc="http://schemas.openxmlformats.org/markup-compatibility/2006" xmlns:p14="http://schemas.microsoft.com/office/powerpoint/2010/main">
    <mc:Choice Requires="p14">
      <p:transition spd="slow" p14:dur="3500" advClick="0" advTm="11571"/>
    </mc:Choice>
    <mc:Fallback xmlns="">
      <p:transition spd="slow" advClick="0" advTm="1157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out)">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39938"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7291" r="23007"/>
          <a:stretch/>
        </p:blipFill>
        <p:spPr bwMode="auto">
          <a:xfrm rot="5400000">
            <a:off x="916804" y="198811"/>
            <a:ext cx="6878341"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052229451"/>
      </p:ext>
    </p:extLst>
  </p:cSld>
  <p:clrMapOvr>
    <a:masterClrMapping/>
  </p:clrMapOvr>
  <mc:AlternateContent xmlns:mc="http://schemas.openxmlformats.org/markup-compatibility/2006" xmlns:p14="http://schemas.microsoft.com/office/powerpoint/2010/main">
    <mc:Choice Requires="p14">
      <p:transition spd="slow" p14:dur="3500" advClick="0" advTm="5884"/>
    </mc:Choice>
    <mc:Fallback xmlns="">
      <p:transition spd="slow" advClick="0" advTm="58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ppt_w</p:attrName>
                                        </p:attrNameLst>
                                      </p:cBhvr>
                                      <p:tavLst>
                                        <p:tav tm="0">
                                          <p:val>
                                            <p:fltVal val="0"/>
                                          </p:val>
                                        </p:tav>
                                        <p:tav tm="100000">
                                          <p:val>
                                            <p:strVal val="#ppt_w"/>
                                          </p:val>
                                        </p:tav>
                                      </p:tavLst>
                                    </p:anim>
                                    <p:anim calcmode="lin" valueType="num">
                                      <p:cBhvr>
                                        <p:cTn id="8" dur="500" fill="hold"/>
                                        <p:tgtEl>
                                          <p:spTgt spid="39938"/>
                                        </p:tgtEl>
                                        <p:attrNameLst>
                                          <p:attrName>ppt_h</p:attrName>
                                        </p:attrNameLst>
                                      </p:cBhvr>
                                      <p:tavLst>
                                        <p:tav tm="0">
                                          <p:val>
                                            <p:fltVal val="0"/>
                                          </p:val>
                                        </p:tav>
                                        <p:tav tm="100000">
                                          <p:val>
                                            <p:strVal val="#ppt_h"/>
                                          </p:val>
                                        </p:tav>
                                      </p:tavLst>
                                    </p:anim>
                                    <p:animEffect transition="in" filter="fade">
                                      <p:cBhvr>
                                        <p:cTn id="9" dur="5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71400"/>
            <a:ext cx="8229600" cy="1143000"/>
          </a:xfrm>
        </p:spPr>
        <p:txBody>
          <a:bodyPr>
            <a:normAutofit/>
          </a:bodyPr>
          <a:lstStyle/>
          <a:p>
            <a:r>
              <a:rPr lang="fr-FR" b="1" dirty="0" smtClean="0">
                <a:latin typeface="Arial Narrow" pitchFamily="34" charset="0"/>
              </a:rPr>
              <a:t>Du cœur à l’ouvrage et tri sélectif  ! </a:t>
            </a:r>
            <a:endParaRPr lang="fr-FR" b="1" dirty="0">
              <a:latin typeface="Arial Narrow" pitchFamily="34" charset="0"/>
            </a:endParaRPr>
          </a:p>
        </p:txBody>
      </p:sp>
      <p:pic>
        <p:nvPicPr>
          <p:cNvPr id="43010"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4899" r="36131"/>
          <a:stretch/>
        </p:blipFill>
        <p:spPr bwMode="auto">
          <a:xfrm rot="5400000">
            <a:off x="1552392" y="958072"/>
            <a:ext cx="6039216"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859775297"/>
      </p:ext>
    </p:extLst>
  </p:cSld>
  <p:clrMapOvr>
    <a:masterClrMapping/>
  </p:clrMapOvr>
  <mc:AlternateContent xmlns:mc="http://schemas.openxmlformats.org/markup-compatibility/2006" xmlns:p14="http://schemas.microsoft.com/office/powerpoint/2010/main">
    <mc:Choice Requires="p14">
      <p:transition spd="slow" p14:dur="3500" advClick="0" advTm="8127"/>
    </mc:Choice>
    <mc:Fallback xmlns="">
      <p:transition spd="slow" advClick="0" advTm="81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3010"/>
                                        </p:tgtEl>
                                        <p:attrNameLst>
                                          <p:attrName>style.visibility</p:attrName>
                                        </p:attrNameLst>
                                      </p:cBhvr>
                                      <p:to>
                                        <p:strVal val="visible"/>
                                      </p:to>
                                    </p:set>
                                    <p:animEffect transition="in" filter="circle(in)">
                                      <p:cBhvr>
                                        <p:cTn id="12" dur="20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r="10582"/>
          <a:stretch/>
        </p:blipFill>
        <p:spPr bwMode="auto">
          <a:xfrm rot="5400000">
            <a:off x="-1254231" y="1256887"/>
            <a:ext cx="6762635" cy="4254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148" r="37727" b="21139"/>
          <a:stretch/>
        </p:blipFill>
        <p:spPr bwMode="auto">
          <a:xfrm>
            <a:off x="4427984" y="2852936"/>
            <a:ext cx="4596384" cy="3569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re 1"/>
          <p:cNvSpPr>
            <a:spLocks noGrp="1"/>
          </p:cNvSpPr>
          <p:nvPr>
            <p:ph type="title"/>
          </p:nvPr>
        </p:nvSpPr>
        <p:spPr>
          <a:xfrm>
            <a:off x="4427984" y="908720"/>
            <a:ext cx="4464496" cy="1143000"/>
          </a:xfrm>
        </p:spPr>
        <p:txBody>
          <a:bodyPr>
            <a:noAutofit/>
          </a:bodyPr>
          <a:lstStyle/>
          <a:p>
            <a:r>
              <a:rPr lang="fr-FR" sz="3200" b="1" dirty="0" smtClean="0">
                <a:latin typeface="Arial Narrow" pitchFamily="34" charset="0"/>
              </a:rPr>
              <a:t>Déchetterie mon amie  </a:t>
            </a:r>
            <a:br>
              <a:rPr lang="fr-FR" sz="3200" b="1" dirty="0" smtClean="0">
                <a:latin typeface="Arial Narrow" pitchFamily="34" charset="0"/>
              </a:rPr>
            </a:br>
            <a:r>
              <a:rPr lang="fr-FR" sz="3200" b="1" dirty="0" smtClean="0">
                <a:latin typeface="Arial Narrow" pitchFamily="34" charset="0"/>
              </a:rPr>
              <a:t>des cartons et du camion …</a:t>
            </a:r>
            <a:endParaRPr lang="fr-FR" sz="3200" b="1" dirty="0">
              <a:latin typeface="Arial Narrow" pitchFamily="34" charset="0"/>
            </a:endParaRPr>
          </a:p>
        </p:txBody>
      </p:sp>
    </p:spTree>
    <p:custDataLst>
      <p:tags r:id="rId1"/>
    </p:custDataLst>
    <p:extLst>
      <p:ext uri="{BB962C8B-B14F-4D97-AF65-F5344CB8AC3E}">
        <p14:creationId xmlns:p14="http://schemas.microsoft.com/office/powerpoint/2010/main" val="665780816"/>
      </p:ext>
    </p:extLst>
  </p:cSld>
  <p:clrMapOvr>
    <a:masterClrMapping/>
  </p:clrMapOvr>
  <mc:AlternateContent xmlns:mc="http://schemas.openxmlformats.org/markup-compatibility/2006" xmlns:p14="http://schemas.microsoft.com/office/powerpoint/2010/main">
    <mc:Choice Requires="p14">
      <p:transition spd="slow" p14:dur="3500" advClick="0" advTm="6872"/>
    </mc:Choice>
    <mc:Fallback xmlns="">
      <p:transition spd="slow" advClick="0" advTm="687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11330" r="18514"/>
          <a:stretch/>
        </p:blipFill>
        <p:spPr bwMode="auto">
          <a:xfrm rot="5400000">
            <a:off x="790268" y="685387"/>
            <a:ext cx="6915390"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701567"/>
      </p:ext>
    </p:extLst>
  </p:cSld>
  <p:clrMapOvr>
    <a:masterClrMapping/>
  </p:clrMapOvr>
  <mc:AlternateContent xmlns:mc="http://schemas.openxmlformats.org/markup-compatibility/2006" xmlns:p14="http://schemas.microsoft.com/office/powerpoint/2010/main">
    <mc:Choice Requires="p14">
      <p:transition spd="slow" p14:dur="3500" advClick="0" advTm="4357"/>
    </mc:Choice>
    <mc:Fallback xmlns="">
      <p:transition spd="slow" advClick="0" advTm="4357"/>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28807" r="18310"/>
          <a:stretch/>
        </p:blipFill>
        <p:spPr bwMode="auto">
          <a:xfrm rot="5400000">
            <a:off x="1179005" y="-18764"/>
            <a:ext cx="6858000" cy="842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1"/>
          <p:cNvSpPr>
            <a:spLocks noGrp="1"/>
          </p:cNvSpPr>
          <p:nvPr>
            <p:ph type="title"/>
          </p:nvPr>
        </p:nvSpPr>
        <p:spPr>
          <a:xfrm>
            <a:off x="467544" y="-171400"/>
            <a:ext cx="8229600" cy="1143000"/>
          </a:xfrm>
        </p:spPr>
        <p:txBody>
          <a:bodyPr>
            <a:noAutofit/>
          </a:bodyPr>
          <a:lstStyle/>
          <a:p>
            <a:r>
              <a:rPr lang="fr-FR" sz="2800" b="1" dirty="0" smtClean="0">
                <a:latin typeface="Arial Narrow" pitchFamily="34" charset="0"/>
              </a:rPr>
              <a:t>Bureaux construits sur mesure par un maitre artisan  … </a:t>
            </a:r>
            <a:endParaRPr lang="fr-FR" sz="2800" b="1" dirty="0">
              <a:latin typeface="Arial Narrow" pitchFamily="34" charset="0"/>
            </a:endParaRPr>
          </a:p>
        </p:txBody>
      </p:sp>
    </p:spTree>
    <p:custDataLst>
      <p:tags r:id="rId1"/>
    </p:custDataLst>
    <p:extLst>
      <p:ext uri="{BB962C8B-B14F-4D97-AF65-F5344CB8AC3E}">
        <p14:creationId xmlns:p14="http://schemas.microsoft.com/office/powerpoint/2010/main" val="2879665158"/>
      </p:ext>
    </p:extLst>
  </p:cSld>
  <p:clrMapOvr>
    <a:masterClrMapping/>
  </p:clrMapOvr>
  <mc:AlternateContent xmlns:mc="http://schemas.openxmlformats.org/markup-compatibility/2006" xmlns:p14="http://schemas.microsoft.com/office/powerpoint/2010/main">
    <mc:Choice Requires="p14">
      <p:transition spd="slow" p14:dur="3500" advClick="0" advTm="7663"/>
    </mc:Choice>
    <mc:Fallback xmlns="">
      <p:transition spd="slow" advClick="0" advTm="766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circle(out)">
                                      <p:cBhvr>
                                        <p:cTn id="7" dur="2000"/>
                                        <p:tgtEl>
                                          <p:spTgt spid="419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171400"/>
            <a:ext cx="8229600" cy="1143000"/>
          </a:xfrm>
        </p:spPr>
        <p:txBody>
          <a:bodyPr/>
          <a:lstStyle/>
          <a:p>
            <a:r>
              <a:rPr lang="fr-FR" b="1" dirty="0" smtClean="0">
                <a:latin typeface="Arial Narrow" pitchFamily="34" charset="0"/>
              </a:rPr>
              <a:t>Un logo du labo apprécié </a:t>
            </a:r>
            <a:endParaRPr lang="fr-FR" b="1" dirty="0">
              <a:latin typeface="Arial Narrow" pitchFamily="34" charset="0"/>
            </a:endParaRPr>
          </a:p>
        </p:txBody>
      </p:sp>
      <p:pic>
        <p:nvPicPr>
          <p:cNvPr id="44034"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5307" r="44005" b="11055"/>
          <a:stretch/>
        </p:blipFill>
        <p:spPr bwMode="auto">
          <a:xfrm rot="5400000">
            <a:off x="1808240" y="-287961"/>
            <a:ext cx="6031574" cy="8280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080664210"/>
      </p:ext>
    </p:extLst>
  </p:cSld>
  <p:clrMapOvr>
    <a:masterClrMapping/>
  </p:clrMapOvr>
  <mc:AlternateContent xmlns:mc="http://schemas.openxmlformats.org/markup-compatibility/2006" xmlns:p14="http://schemas.microsoft.com/office/powerpoint/2010/main">
    <mc:Choice Requires="p14">
      <p:transition spd="slow" p14:dur="3500" advClick="0" advTm="6615"/>
    </mc:Choice>
    <mc:Fallback xmlns="">
      <p:transition spd="slow" advClick="0" advTm="661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4034"/>
                                        </p:tgtEl>
                                        <p:attrNameLst>
                                          <p:attrName>style.visibility</p:attrName>
                                        </p:attrNameLst>
                                      </p:cBhvr>
                                      <p:to>
                                        <p:strVal val="visible"/>
                                      </p:to>
                                    </p:set>
                                    <p:animEffect transition="in" filter="circle(out)">
                                      <p:cBhvr>
                                        <p:cTn id="12" dur="20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43408"/>
            <a:ext cx="8229600" cy="1143000"/>
          </a:xfrm>
        </p:spPr>
        <p:txBody>
          <a:bodyPr>
            <a:normAutofit/>
          </a:bodyPr>
          <a:lstStyle/>
          <a:p>
            <a:r>
              <a:rPr lang="fr-FR" sz="4000" b="1" dirty="0" smtClean="0">
                <a:latin typeface="Arial Narrow" pitchFamily="34" charset="0"/>
              </a:rPr>
              <a:t>La petite parapharmacie 24h/24 </a:t>
            </a:r>
            <a:endParaRPr lang="fr-FR" sz="4000" b="1" dirty="0">
              <a:latin typeface="Arial Narrow" pitchFamily="34" charset="0"/>
            </a:endParaRPr>
          </a:p>
        </p:txBody>
      </p:sp>
      <p:pic>
        <p:nvPicPr>
          <p:cNvPr id="45058"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25840" t="26621" r="37520" b="23779"/>
          <a:stretch/>
        </p:blipFill>
        <p:spPr bwMode="auto">
          <a:xfrm rot="5400000">
            <a:off x="314189" y="702038"/>
            <a:ext cx="6048673" cy="6029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6497509" y="1934526"/>
            <a:ext cx="2520280" cy="2677656"/>
          </a:xfrm>
          <a:prstGeom prst="rect">
            <a:avLst/>
          </a:prstGeom>
          <a:noFill/>
        </p:spPr>
        <p:txBody>
          <a:bodyPr wrap="square" rtlCol="0">
            <a:spAutoFit/>
          </a:bodyPr>
          <a:lstStyle/>
          <a:p>
            <a:pPr algn="ctr"/>
            <a:r>
              <a:rPr lang="fr-FR" sz="3600" b="1" dirty="0" smtClean="0">
                <a:solidFill>
                  <a:srgbClr val="FF0000"/>
                </a:solidFill>
                <a:latin typeface="Arial Narrow" pitchFamily="34" charset="0"/>
              </a:rPr>
              <a:t>Nouveauté ! </a:t>
            </a:r>
          </a:p>
          <a:p>
            <a:pPr algn="ctr"/>
            <a:endParaRPr lang="fr-FR" b="1" dirty="0">
              <a:latin typeface="Arial Narrow" pitchFamily="34" charset="0"/>
            </a:endParaRPr>
          </a:p>
          <a:p>
            <a:pPr algn="ctr"/>
            <a:r>
              <a:rPr lang="fr-FR" sz="2800" b="1" dirty="0" smtClean="0">
                <a:latin typeface="Arial Narrow" pitchFamily="34" charset="0"/>
              </a:rPr>
              <a:t>création de la petite pharmacie  en libre service 24/24 </a:t>
            </a:r>
            <a:endParaRPr lang="fr-FR" sz="2800" b="1" dirty="0">
              <a:latin typeface="Arial Narrow" pitchFamily="34" charset="0"/>
            </a:endParaRPr>
          </a:p>
        </p:txBody>
      </p:sp>
    </p:spTree>
    <p:custDataLst>
      <p:tags r:id="rId1"/>
    </p:custDataLst>
    <p:extLst>
      <p:ext uri="{BB962C8B-B14F-4D97-AF65-F5344CB8AC3E}">
        <p14:creationId xmlns:p14="http://schemas.microsoft.com/office/powerpoint/2010/main" val="3709733086"/>
      </p:ext>
    </p:extLst>
  </p:cSld>
  <p:clrMapOvr>
    <a:masterClrMapping/>
  </p:clrMapOvr>
  <mc:AlternateContent xmlns:mc="http://schemas.openxmlformats.org/markup-compatibility/2006" xmlns:p14="http://schemas.microsoft.com/office/powerpoint/2010/main">
    <mc:Choice Requires="p14">
      <p:transition spd="slow" p14:dur="3500" advClick="0" advTm="7455"/>
    </mc:Choice>
    <mc:Fallback xmlns="">
      <p:transition spd="slow" advClick="0" advTm="745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45058"/>
                                        </p:tgtEl>
                                        <p:attrNameLst>
                                          <p:attrName>style.visibility</p:attrName>
                                        </p:attrNameLst>
                                      </p:cBhvr>
                                      <p:to>
                                        <p:strVal val="visible"/>
                                      </p:to>
                                    </p:set>
                                    <p:animEffect transition="in" filter="plus(out)">
                                      <p:cBhvr>
                                        <p:cTn id="12" dur="20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476672"/>
            <a:ext cx="8363272" cy="1143000"/>
          </a:xfrm>
        </p:spPr>
        <p:txBody>
          <a:bodyPr>
            <a:normAutofit fontScale="90000"/>
          </a:bodyPr>
          <a:lstStyle/>
          <a:p>
            <a:pPr algn="l"/>
            <a:r>
              <a:rPr lang="fr-FR" dirty="0" smtClean="0">
                <a:latin typeface="Albertus Medium" pitchFamily="34" charset="0"/>
              </a:rPr>
              <a:t>La pharmacie LIBERTE  </a:t>
            </a:r>
            <a:br>
              <a:rPr lang="fr-FR" dirty="0" smtClean="0">
                <a:latin typeface="Albertus Medium" pitchFamily="34" charset="0"/>
              </a:rPr>
            </a:br>
            <a:r>
              <a:rPr lang="fr-FR" b="1" dirty="0" smtClean="0">
                <a:solidFill>
                  <a:srgbClr val="FF0000"/>
                </a:solidFill>
                <a:latin typeface="Arial Narrow" pitchFamily="34" charset="0"/>
              </a:rPr>
              <a:t>membre </a:t>
            </a:r>
            <a:r>
              <a:rPr lang="fr-FR" b="1" dirty="0">
                <a:solidFill>
                  <a:srgbClr val="FF0000"/>
                </a:solidFill>
                <a:latin typeface="Arial Narrow" pitchFamily="34" charset="0"/>
              </a:rPr>
              <a:t>active de PHARMASUD : </a:t>
            </a:r>
            <a:br>
              <a:rPr lang="fr-FR" b="1" dirty="0">
                <a:solidFill>
                  <a:srgbClr val="FF0000"/>
                </a:solidFill>
                <a:latin typeface="Arial Narrow" pitchFamily="34" charset="0"/>
              </a:rPr>
            </a:br>
            <a:endParaRPr lang="fr-FR" sz="3900" dirty="0">
              <a:latin typeface="Albertus Medium" pitchFamily="34" charset="0"/>
            </a:endParaRPr>
          </a:p>
        </p:txBody>
      </p:sp>
      <p:sp>
        <p:nvSpPr>
          <p:cNvPr id="3" name="Espace réservé du contenu 2"/>
          <p:cNvSpPr>
            <a:spLocks noGrp="1"/>
          </p:cNvSpPr>
          <p:nvPr>
            <p:ph idx="1"/>
          </p:nvPr>
        </p:nvSpPr>
        <p:spPr>
          <a:xfrm>
            <a:off x="0" y="1628800"/>
            <a:ext cx="9193112" cy="4525963"/>
          </a:xfrm>
        </p:spPr>
        <p:txBody>
          <a:bodyPr>
            <a:normAutofit/>
          </a:bodyPr>
          <a:lstStyle/>
          <a:p>
            <a:r>
              <a:rPr lang="fr-FR" sz="2400" dirty="0" smtClean="0">
                <a:latin typeface="Arial Narrow" pitchFamily="34" charset="0"/>
              </a:rPr>
              <a:t>Notre groupement,  </a:t>
            </a:r>
            <a:r>
              <a:rPr lang="fr-FR" sz="2400" dirty="0">
                <a:latin typeface="Arial Narrow" pitchFamily="34" charset="0"/>
              </a:rPr>
              <a:t>fondé il y a une trentaine </a:t>
            </a:r>
            <a:r>
              <a:rPr lang="fr-FR" sz="2400" dirty="0" smtClean="0">
                <a:latin typeface="Arial Narrow" pitchFamily="34" charset="0"/>
              </a:rPr>
              <a:t>d’années par des pharmaciens, compte </a:t>
            </a:r>
            <a:r>
              <a:rPr lang="fr-FR" sz="2400" dirty="0">
                <a:latin typeface="Arial Narrow" pitchFamily="34" charset="0"/>
              </a:rPr>
              <a:t>plus de </a:t>
            </a:r>
            <a:r>
              <a:rPr lang="fr-FR" sz="2400" b="1" dirty="0">
                <a:latin typeface="Arial Narrow" pitchFamily="34" charset="0"/>
              </a:rPr>
              <a:t>70 adhérents </a:t>
            </a:r>
            <a:r>
              <a:rPr lang="fr-FR" sz="2400" dirty="0">
                <a:latin typeface="Arial Narrow" pitchFamily="34" charset="0"/>
              </a:rPr>
              <a:t>répartis sur L’Aude, l’ Hérault, les Pyrénées Orientales et le </a:t>
            </a:r>
            <a:r>
              <a:rPr lang="fr-FR" sz="2400" dirty="0" smtClean="0">
                <a:latin typeface="Arial Narrow" pitchFamily="34" charset="0"/>
              </a:rPr>
              <a:t>Gard.  (siège et local à Narbonne)  </a:t>
            </a:r>
          </a:p>
          <a:p>
            <a:pPr>
              <a:spcBef>
                <a:spcPts val="1200"/>
              </a:spcBef>
            </a:pPr>
            <a:r>
              <a:rPr lang="fr-FR" sz="2400" dirty="0" smtClean="0">
                <a:latin typeface="Arial Narrow" pitchFamily="34" charset="0"/>
              </a:rPr>
              <a:t>Notre groupement a </a:t>
            </a:r>
            <a:r>
              <a:rPr lang="fr-FR" sz="2400" dirty="0">
                <a:latin typeface="Arial Narrow" pitchFamily="34" charset="0"/>
              </a:rPr>
              <a:t>développé une plateforme d’achats Laboratoires  ainsi qu’une Société de matériel médical PHARMASUD </a:t>
            </a:r>
            <a:r>
              <a:rPr lang="fr-FR" sz="2400" dirty="0" smtClean="0">
                <a:latin typeface="Arial Narrow" pitchFamily="34" charset="0"/>
              </a:rPr>
              <a:t>MEDICAL </a:t>
            </a:r>
          </a:p>
          <a:p>
            <a:pPr>
              <a:spcBef>
                <a:spcPts val="1800"/>
              </a:spcBef>
            </a:pPr>
            <a:r>
              <a:rPr lang="fr-FR" sz="2400" b="1" dirty="0" err="1" smtClean="0">
                <a:latin typeface="Arial Narrow" pitchFamily="34" charset="0"/>
              </a:rPr>
              <a:t>Pharmasud</a:t>
            </a:r>
            <a:r>
              <a:rPr lang="fr-FR" sz="2400" b="1" dirty="0" smtClean="0">
                <a:latin typeface="Arial Narrow" pitchFamily="34" charset="0"/>
              </a:rPr>
              <a:t> </a:t>
            </a:r>
            <a:r>
              <a:rPr lang="fr-FR" sz="2400" b="1" dirty="0">
                <a:latin typeface="Arial Narrow" pitchFamily="34" charset="0"/>
              </a:rPr>
              <a:t>est membre actif d’APSARA, Fédération de Groupements représentant plus de 750 pharmacies en France </a:t>
            </a:r>
            <a:endParaRPr lang="fr-FR" sz="2400" b="1" dirty="0" smtClean="0">
              <a:latin typeface="Arial Narrow" pitchFamily="34" charset="0"/>
            </a:endParaRPr>
          </a:p>
        </p:txBody>
      </p:sp>
      <p:pic>
        <p:nvPicPr>
          <p:cNvPr id="5" name="Picture 4" descr="Logo Pharmasu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5013176"/>
            <a:ext cx="5246289" cy="12241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ww.pharmasud.fr/images/pharmasu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6557" y="4653136"/>
            <a:ext cx="2813334"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7" y="165088"/>
            <a:ext cx="2245643" cy="122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283054072"/>
      </p:ext>
    </p:extLst>
  </p:cSld>
  <p:clrMapOvr>
    <a:masterClrMapping/>
  </p:clrMapOvr>
  <mc:AlternateContent xmlns:mc="http://schemas.openxmlformats.org/markup-compatibility/2006" xmlns:p14="http://schemas.microsoft.com/office/powerpoint/2010/main">
    <mc:Choice Requires="p14">
      <p:transition spd="slow" p14:dur="3500" advClick="0" advTm="15592"/>
    </mc:Choice>
    <mc:Fallback xmlns="">
      <p:transition spd="slow" advClick="0" advTm="155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path" presetSubtype="0" accel="50000" decel="50000" fill="hold" grpId="0" nodeType="clickEffect">
                                  <p:stCondLst>
                                    <p:cond delay="0"/>
                                  </p:stCondLst>
                                  <p:childTnLst>
                                    <p:animMotion origin="layout" path="M 0 0 C 0.069 0 0.125 0.056 0.125 0.125 C 0.125 0.194 0.069 0.25 0 0.25 C -0.069 0.25 -0.125 0.194 -0.125 0.125 C -0.125 0.056 -0.069 0 0 0 Z"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Vertical)">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arn(inVertical)">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0"/>
            <a:ext cx="8445624" cy="1143000"/>
          </a:xfrm>
        </p:spPr>
        <p:txBody>
          <a:bodyPr>
            <a:noAutofit/>
          </a:bodyPr>
          <a:lstStyle/>
          <a:p>
            <a:r>
              <a:rPr lang="fr-FR" sz="3200" b="1" dirty="0" smtClean="0">
                <a:latin typeface="Arial Narrow" pitchFamily="34" charset="0"/>
              </a:rPr>
              <a:t>Nouveauté : le poste </a:t>
            </a:r>
            <a:r>
              <a:rPr lang="fr-FR" sz="3200" b="1" dirty="0" smtClean="0">
                <a:solidFill>
                  <a:srgbClr val="FF0000"/>
                </a:solidFill>
                <a:latin typeface="Arial Narrow" pitchFamily="34" charset="0"/>
              </a:rPr>
              <a:t>d’accueil &amp; renseignements</a:t>
            </a:r>
            <a:r>
              <a:rPr lang="fr-FR" sz="3200" b="1" dirty="0" smtClean="0">
                <a:latin typeface="Arial Narrow" pitchFamily="34" charset="0"/>
              </a:rPr>
              <a:t>   </a:t>
            </a:r>
            <a:endParaRPr lang="fr-FR" sz="3200" b="1" dirty="0">
              <a:latin typeface="Arial Narrow" pitchFamily="34" charset="0"/>
            </a:endParaRPr>
          </a:p>
        </p:txBody>
      </p:sp>
      <p:pic>
        <p:nvPicPr>
          <p:cNvPr id="4915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70181" y="1196752"/>
            <a:ext cx="9345037"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813634116"/>
      </p:ext>
    </p:extLst>
  </p:cSld>
  <p:clrMapOvr>
    <a:masterClrMapping/>
  </p:clrMapOvr>
  <mc:AlternateContent xmlns:mc="http://schemas.openxmlformats.org/markup-compatibility/2006" xmlns:p14="http://schemas.microsoft.com/office/powerpoint/2010/main">
    <mc:Choice Requires="p14">
      <p:transition spd="slow" p14:dur="3500" advClick="0" advTm="6800"/>
    </mc:Choice>
    <mc:Fallback xmlns="">
      <p:transition spd="slow" advClick="0" advTm="68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49154"/>
                                        </p:tgtEl>
                                        <p:attrNameLst>
                                          <p:attrName>style.visibility</p:attrName>
                                        </p:attrNameLst>
                                      </p:cBhvr>
                                      <p:to>
                                        <p:strVal val="visible"/>
                                      </p:to>
                                    </p:set>
                                    <p:animEffect transition="in" filter="plus(out)">
                                      <p:cBhvr>
                                        <p:cTn id="12" dur="20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25582" r="20929"/>
          <a:stretch/>
        </p:blipFill>
        <p:spPr bwMode="auto">
          <a:xfrm rot="16200000">
            <a:off x="1360840" y="-173215"/>
            <a:ext cx="6710354" cy="7056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329982280"/>
      </p:ext>
    </p:extLst>
  </p:cSld>
  <p:clrMapOvr>
    <a:masterClrMapping/>
  </p:clrMapOvr>
  <mc:AlternateContent xmlns:mc="http://schemas.openxmlformats.org/markup-compatibility/2006" xmlns:p14="http://schemas.microsoft.com/office/powerpoint/2010/main">
    <mc:Choice Requires="p14">
      <p:transition spd="slow" p14:dur="3500" advClick="0" advTm="6857"/>
    </mc:Choice>
    <mc:Fallback xmlns="">
      <p:transition spd="slow" advClick="0" advTm="685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plus(out)">
                                      <p:cBhvr>
                                        <p:cTn id="7" dur="2000"/>
                                        <p:tgtEl>
                                          <p:spTgt spid="51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171400"/>
            <a:ext cx="8229600" cy="1143000"/>
          </a:xfrm>
        </p:spPr>
        <p:txBody>
          <a:bodyPr>
            <a:normAutofit fontScale="90000"/>
          </a:bodyPr>
          <a:lstStyle/>
          <a:p>
            <a:r>
              <a:rPr lang="fr-FR" sz="3600" b="1" dirty="0" smtClean="0">
                <a:latin typeface="Arial Narrow" pitchFamily="34" charset="0"/>
              </a:rPr>
              <a:t>Mardi 24 Octobre : dernière réunion d’avancement</a:t>
            </a:r>
            <a:endParaRPr lang="fr-FR" sz="3600" b="1" dirty="0">
              <a:latin typeface="Arial Narrow" pitchFamily="34" charset="0"/>
            </a:endParaRPr>
          </a:p>
        </p:txBody>
      </p:sp>
      <p:pic>
        <p:nvPicPr>
          <p:cNvPr id="53250" name="Picture 2"/>
          <p:cNvPicPr>
            <a:picLocks noGrp="1" noChangeAspect="1" noChangeArrowheads="1"/>
          </p:cNvPicPr>
          <p:nvPr>
            <p:ph idx="1"/>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0" y="696044"/>
            <a:ext cx="9229312" cy="615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611560" y="6158318"/>
            <a:ext cx="2592288" cy="584775"/>
          </a:xfrm>
          <a:prstGeom prst="rect">
            <a:avLst/>
          </a:prstGeom>
          <a:noFill/>
        </p:spPr>
        <p:txBody>
          <a:bodyPr wrap="square" rtlCol="0">
            <a:spAutoFit/>
          </a:bodyPr>
          <a:lstStyle/>
          <a:p>
            <a:r>
              <a:rPr lang="fr-FR" sz="3200" b="1" dirty="0" smtClean="0">
                <a:solidFill>
                  <a:srgbClr val="FF0000"/>
                </a:solidFill>
                <a:latin typeface="Arial Narrow" pitchFamily="34" charset="0"/>
              </a:rPr>
              <a:t>Tout vérifier!  </a:t>
            </a:r>
            <a:endParaRPr lang="fr-FR" sz="3200" b="1" dirty="0">
              <a:solidFill>
                <a:srgbClr val="FF0000"/>
              </a:solidFill>
              <a:latin typeface="Arial Narrow" pitchFamily="34" charset="0"/>
            </a:endParaRPr>
          </a:p>
        </p:txBody>
      </p:sp>
    </p:spTree>
    <p:custDataLst>
      <p:tags r:id="rId1"/>
    </p:custDataLst>
    <p:extLst>
      <p:ext uri="{BB962C8B-B14F-4D97-AF65-F5344CB8AC3E}">
        <p14:creationId xmlns:p14="http://schemas.microsoft.com/office/powerpoint/2010/main" val="34456950"/>
      </p:ext>
    </p:extLst>
  </p:cSld>
  <p:clrMapOvr>
    <a:masterClrMapping/>
  </p:clrMapOvr>
  <mc:AlternateContent xmlns:mc="http://schemas.openxmlformats.org/markup-compatibility/2006" xmlns:p14="http://schemas.microsoft.com/office/powerpoint/2010/main">
    <mc:Choice Requires="p14">
      <p:transition spd="slow" p14:dur="3500" advClick="0" advTm="8237"/>
    </mc:Choice>
    <mc:Fallback xmlns="">
      <p:transition spd="slow" advClick="0" advTm="82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53250"/>
                                        </p:tgtEl>
                                        <p:attrNameLst>
                                          <p:attrName>style.visibility</p:attrName>
                                        </p:attrNameLst>
                                      </p:cBhvr>
                                      <p:to>
                                        <p:strVal val="visible"/>
                                      </p:to>
                                    </p:set>
                                    <p:animEffect transition="in" filter="plus(out)">
                                      <p:cBhvr>
                                        <p:cTn id="12" dur="20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4192" y="410485"/>
            <a:ext cx="9144000" cy="6447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re 1"/>
          <p:cNvSpPr txBox="1">
            <a:spLocks/>
          </p:cNvSpPr>
          <p:nvPr/>
        </p:nvSpPr>
        <p:spPr>
          <a:xfrm>
            <a:off x="0" y="127720"/>
            <a:ext cx="6300192" cy="504056"/>
          </a:xfrm>
          <a:prstGeom prst="rect">
            <a:avLst/>
          </a:prstGeom>
          <a:solidFill>
            <a:schemeClr val="bg1"/>
          </a:solidFill>
        </p:spPr>
        <p:txBody>
          <a:bodyPr vert="horz" lIns="91440" tIns="45720" rIns="91440" bIns="45720" rtlCol="0" anchor="ctr">
            <a:normAutofit fontScale="8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sz="3600" b="1" dirty="0" smtClean="0">
                <a:latin typeface="Arial Narrow" pitchFamily="34" charset="0"/>
              </a:rPr>
              <a:t>Tout doit être placé pour le  30 octobre </a:t>
            </a:r>
            <a:endParaRPr lang="fr-FR" sz="3600" b="1" dirty="0">
              <a:latin typeface="Arial Narrow" pitchFamily="34" charset="0"/>
            </a:endParaRPr>
          </a:p>
        </p:txBody>
      </p:sp>
    </p:spTree>
    <p:custDataLst>
      <p:tags r:id="rId1"/>
    </p:custDataLst>
    <p:extLst>
      <p:ext uri="{BB962C8B-B14F-4D97-AF65-F5344CB8AC3E}">
        <p14:creationId xmlns:p14="http://schemas.microsoft.com/office/powerpoint/2010/main" val="2820328678"/>
      </p:ext>
    </p:extLst>
  </p:cSld>
  <p:clrMapOvr>
    <a:masterClrMapping/>
  </p:clrMapOvr>
  <mc:AlternateContent xmlns:mc="http://schemas.openxmlformats.org/markup-compatibility/2006" xmlns:p14="http://schemas.microsoft.com/office/powerpoint/2010/main">
    <mc:Choice Requires="p14">
      <p:transition spd="slow" p14:dur="3500" advClick="0" advTm="8860"/>
    </mc:Choice>
    <mc:Fallback xmlns="">
      <p:transition spd="slow" advClick="0" advTm="88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56322"/>
                                        </p:tgtEl>
                                        <p:attrNameLst>
                                          <p:attrName>style.visibility</p:attrName>
                                        </p:attrNameLst>
                                      </p:cBhvr>
                                      <p:to>
                                        <p:strVal val="visible"/>
                                      </p:to>
                                    </p:set>
                                    <p:animEffect transition="in" filter="plus(in)">
                                      <p:cBhvr>
                                        <p:cTn id="12" dur="2000"/>
                                        <p:tgtEl>
                                          <p:spTgt spid="56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5338" r="26074"/>
          <a:stretch/>
        </p:blipFill>
        <p:spPr bwMode="auto">
          <a:xfrm rot="16200000">
            <a:off x="1150394" y="-447795"/>
            <a:ext cx="6771206" cy="7704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re 1"/>
          <p:cNvSpPr txBox="1">
            <a:spLocks/>
          </p:cNvSpPr>
          <p:nvPr/>
        </p:nvSpPr>
        <p:spPr>
          <a:xfrm>
            <a:off x="3137173" y="4005064"/>
            <a:ext cx="2304256"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200" b="1" dirty="0" smtClean="0">
                <a:latin typeface="Arial Narrow" pitchFamily="34" charset="0"/>
              </a:rPr>
              <a:t>Les bouchées doubles </a:t>
            </a:r>
            <a:endParaRPr lang="fr-FR" sz="3200" b="1" dirty="0">
              <a:latin typeface="Arial Narrow" pitchFamily="34" charset="0"/>
            </a:endParaRPr>
          </a:p>
        </p:txBody>
      </p:sp>
    </p:spTree>
    <p:custDataLst>
      <p:tags r:id="rId1"/>
    </p:custDataLst>
    <p:extLst>
      <p:ext uri="{BB962C8B-B14F-4D97-AF65-F5344CB8AC3E}">
        <p14:creationId xmlns:p14="http://schemas.microsoft.com/office/powerpoint/2010/main" val="4046411856"/>
      </p:ext>
    </p:extLst>
  </p:cSld>
  <p:clrMapOvr>
    <a:masterClrMapping/>
  </p:clrMapOvr>
  <mc:AlternateContent xmlns:mc="http://schemas.openxmlformats.org/markup-compatibility/2006" xmlns:p14="http://schemas.microsoft.com/office/powerpoint/2010/main">
    <mc:Choice Requires="p14">
      <p:transition spd="slow" p14:dur="3500" advClick="0" advTm="7463"/>
    </mc:Choice>
    <mc:Fallback xmlns="">
      <p:transition spd="slow" advClick="0" advTm="746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57346"/>
                                        </p:tgtEl>
                                        <p:attrNameLst>
                                          <p:attrName>style.visibility</p:attrName>
                                        </p:attrNameLst>
                                      </p:cBhvr>
                                      <p:to>
                                        <p:strVal val="visible"/>
                                      </p:to>
                                    </p:set>
                                    <p:animEffect transition="in" filter="plus(in)">
                                      <p:cBhvr>
                                        <p:cTn id="12" dur="2000"/>
                                        <p:tgtEl>
                                          <p:spTgt spid="57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5837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260648"/>
            <a:ext cx="9170414" cy="632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256572025"/>
      </p:ext>
    </p:extLst>
  </p:cSld>
  <p:clrMapOvr>
    <a:masterClrMapping/>
  </p:clrMapOvr>
  <mc:AlternateContent xmlns:mc="http://schemas.openxmlformats.org/markup-compatibility/2006" xmlns:p14="http://schemas.microsoft.com/office/powerpoint/2010/main">
    <mc:Choice Requires="p14">
      <p:transition spd="slow" p14:dur="3500" advClick="0" advTm="6730"/>
    </mc:Choice>
    <mc:Fallback xmlns="">
      <p:transition spd="slow" advClick="0" advTm="673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plus(in)">
                                      <p:cBhvr>
                                        <p:cTn id="7" dur="20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4904" r="28842"/>
          <a:stretch/>
        </p:blipFill>
        <p:spPr bwMode="auto">
          <a:xfrm rot="16200000">
            <a:off x="1175585" y="-915308"/>
            <a:ext cx="6872371" cy="8576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re 1"/>
          <p:cNvSpPr txBox="1">
            <a:spLocks/>
          </p:cNvSpPr>
          <p:nvPr/>
        </p:nvSpPr>
        <p:spPr>
          <a:xfrm>
            <a:off x="5652120" y="3861048"/>
            <a:ext cx="2304256"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200" b="1" dirty="0" smtClean="0">
                <a:latin typeface="Arial Narrow" pitchFamily="34" charset="0"/>
              </a:rPr>
              <a:t>Mais </a:t>
            </a:r>
          </a:p>
          <a:p>
            <a:r>
              <a:rPr lang="fr-FR" sz="3200" b="1" dirty="0" smtClean="0">
                <a:latin typeface="Arial Narrow" pitchFamily="34" charset="0"/>
              </a:rPr>
              <a:t>Ou est  quoi ? </a:t>
            </a:r>
            <a:endParaRPr lang="fr-FR" sz="3200" b="1" dirty="0">
              <a:latin typeface="Arial Narrow" pitchFamily="34" charset="0"/>
            </a:endParaRPr>
          </a:p>
        </p:txBody>
      </p:sp>
    </p:spTree>
    <p:custDataLst>
      <p:tags r:id="rId1"/>
    </p:custDataLst>
    <p:extLst>
      <p:ext uri="{BB962C8B-B14F-4D97-AF65-F5344CB8AC3E}">
        <p14:creationId xmlns:p14="http://schemas.microsoft.com/office/powerpoint/2010/main" val="1783423541"/>
      </p:ext>
    </p:extLst>
  </p:cSld>
  <p:clrMapOvr>
    <a:masterClrMapping/>
  </p:clrMapOvr>
  <mc:AlternateContent xmlns:mc="http://schemas.openxmlformats.org/markup-compatibility/2006" xmlns:p14="http://schemas.microsoft.com/office/powerpoint/2010/main">
    <mc:Choice Requires="p14">
      <p:transition spd="slow" p14:dur="3500" advClick="0" advTm="7527"/>
    </mc:Choice>
    <mc:Fallback xmlns="">
      <p:transition spd="slow" advClick="0" advTm="75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circle(out)">
                                      <p:cBhvr>
                                        <p:cTn id="7" dur="2000"/>
                                        <p:tgtEl>
                                          <p:spTgt spid="593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6041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2296" y="116632"/>
            <a:ext cx="9148216" cy="667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72616567"/>
      </p:ext>
    </p:extLst>
  </p:cSld>
  <p:clrMapOvr>
    <a:masterClrMapping/>
  </p:clrMapOvr>
  <mc:AlternateContent xmlns:mc="http://schemas.openxmlformats.org/markup-compatibility/2006" xmlns:p14="http://schemas.microsoft.com/office/powerpoint/2010/main">
    <mc:Choice Requires="p14">
      <p:transition spd="slow" p14:dur="3500" advClick="0" advTm="6448"/>
    </mc:Choice>
    <mc:Fallback xmlns="">
      <p:transition spd="slow" advClick="0" advTm="644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lin" valueType="num">
                                      <p:cBhvr>
                                        <p:cTn id="7" dur="1000" fill="hold"/>
                                        <p:tgtEl>
                                          <p:spTgt spid="60418"/>
                                        </p:tgtEl>
                                        <p:attrNameLst>
                                          <p:attrName>ppt_w</p:attrName>
                                        </p:attrNameLst>
                                      </p:cBhvr>
                                      <p:tavLst>
                                        <p:tav tm="0">
                                          <p:val>
                                            <p:fltVal val="0"/>
                                          </p:val>
                                        </p:tav>
                                        <p:tav tm="100000">
                                          <p:val>
                                            <p:strVal val="#ppt_w"/>
                                          </p:val>
                                        </p:tav>
                                      </p:tavLst>
                                    </p:anim>
                                    <p:anim calcmode="lin" valueType="num">
                                      <p:cBhvr>
                                        <p:cTn id="8" dur="1000" fill="hold"/>
                                        <p:tgtEl>
                                          <p:spTgt spid="60418"/>
                                        </p:tgtEl>
                                        <p:attrNameLst>
                                          <p:attrName>ppt_h</p:attrName>
                                        </p:attrNameLst>
                                      </p:cBhvr>
                                      <p:tavLst>
                                        <p:tav tm="0">
                                          <p:val>
                                            <p:fltVal val="0"/>
                                          </p:val>
                                        </p:tav>
                                        <p:tav tm="100000">
                                          <p:val>
                                            <p:strVal val="#ppt_h"/>
                                          </p:val>
                                        </p:tav>
                                      </p:tavLst>
                                    </p:anim>
                                    <p:anim calcmode="lin" valueType="num">
                                      <p:cBhvr>
                                        <p:cTn id="9" dur="1000" fill="hold"/>
                                        <p:tgtEl>
                                          <p:spTgt spid="60418"/>
                                        </p:tgtEl>
                                        <p:attrNameLst>
                                          <p:attrName>style.rotation</p:attrName>
                                        </p:attrNameLst>
                                      </p:cBhvr>
                                      <p:tavLst>
                                        <p:tav tm="0">
                                          <p:val>
                                            <p:fltVal val="90"/>
                                          </p:val>
                                        </p:tav>
                                        <p:tav tm="100000">
                                          <p:val>
                                            <p:fltVal val="0"/>
                                          </p:val>
                                        </p:tav>
                                      </p:tavLst>
                                    </p:anim>
                                    <p:animEffect transition="in" filter="fade">
                                      <p:cBhvr>
                                        <p:cTn id="10" dur="10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Pictures\Michele pharmacie\avant l'inauguration du 18 novembre\IMG_0607.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84" r="23416" b="40495"/>
          <a:stretch/>
        </p:blipFill>
        <p:spPr bwMode="auto">
          <a:xfrm rot="16200000">
            <a:off x="-1742508" y="1034804"/>
            <a:ext cx="7448709" cy="489228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128996"/>
            <a:ext cx="4896544" cy="7162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192815094"/>
      </p:ext>
    </p:extLst>
  </p:cSld>
  <p:clrMapOvr>
    <a:masterClrMapping/>
  </p:clrMapOvr>
  <mc:AlternateContent xmlns:mc="http://schemas.openxmlformats.org/markup-compatibility/2006" xmlns:p14="http://schemas.microsoft.com/office/powerpoint/2010/main">
    <mc:Choice Requires="p14">
      <p:transition spd="slow" p14:dur="3500" advClick="0" advTm="9534"/>
    </mc:Choice>
    <mc:Fallback xmlns="">
      <p:transition spd="slow" advClick="0" advTm="953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heel(4)">
                                      <p:cBhvr>
                                        <p:cTn id="12"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Pictures\Michele pharmacie\inauguration 18 nov\IMG_061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09" t="14076" r="16666"/>
          <a:stretch/>
        </p:blipFill>
        <p:spPr bwMode="auto">
          <a:xfrm rot="16200000">
            <a:off x="-924646" y="899359"/>
            <a:ext cx="6894763" cy="505534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C:\Users\Admin\Pictures\Michele pharmacie\avant l'inauguration du 18 novembre\IMG_058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027" t="9067" r="38066" b="19205"/>
          <a:stretch/>
        </p:blipFill>
        <p:spPr bwMode="auto">
          <a:xfrm>
            <a:off x="5148064" y="743674"/>
            <a:ext cx="3780202" cy="566512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596032298"/>
      </p:ext>
    </p:extLst>
  </p:cSld>
  <p:clrMapOvr>
    <a:masterClrMapping/>
  </p:clrMapOvr>
  <mc:AlternateContent xmlns:mc="http://schemas.openxmlformats.org/markup-compatibility/2006" xmlns:p14="http://schemas.microsoft.com/office/powerpoint/2010/main">
    <mc:Choice Requires="p14">
      <p:transition spd="slow" p14:dur="3500" advClick="0" advTm="8907"/>
    </mc:Choice>
    <mc:Fallback xmlns="">
      <p:transition spd="slow" advClick="0" advTm="890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left)">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3)">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4048" y="764704"/>
            <a:ext cx="4341168" cy="1143000"/>
          </a:xfrm>
        </p:spPr>
        <p:txBody>
          <a:bodyPr>
            <a:noAutofit/>
          </a:bodyPr>
          <a:lstStyle/>
          <a:p>
            <a:r>
              <a:rPr lang="fr-FR" sz="5400" dirty="0" smtClean="0">
                <a:latin typeface="Arial Narrow" pitchFamily="34" charset="0"/>
              </a:rPr>
              <a:t>Pharmasud </a:t>
            </a:r>
            <a:r>
              <a:rPr lang="fr-FR" sz="5400" b="1" i="1" dirty="0" smtClean="0">
                <a:solidFill>
                  <a:srgbClr val="FF0000"/>
                </a:solidFill>
                <a:latin typeface="Arial Narrow" pitchFamily="34" charset="0"/>
              </a:rPr>
              <a:t>Humanitaire ! </a:t>
            </a:r>
            <a:endParaRPr lang="fr-FR" sz="5400" b="1" i="1" dirty="0">
              <a:solidFill>
                <a:srgbClr val="FF0000"/>
              </a:solidFill>
              <a:latin typeface="Arial Narrow" pitchFamily="34" charset="0"/>
            </a:endParaRPr>
          </a:p>
        </p:txBody>
      </p:sp>
      <p:pic>
        <p:nvPicPr>
          <p:cNvPr id="8" name="Espace réservé du contenu 7"/>
          <p:cNvPicPr>
            <a:picLocks noGrp="1"/>
          </p:cNvPicPr>
          <p:nvPr>
            <p:ph idx="1"/>
          </p:nvPr>
        </p:nvPicPr>
        <p:blipFill rotWithShape="1">
          <a:blip r:embed="rId3">
            <a:extLst>
              <a:ext uri="{28A0092B-C50C-407E-A947-70E740481C1C}">
                <a14:useLocalDpi xmlns:a14="http://schemas.microsoft.com/office/drawing/2010/main" val="0"/>
              </a:ext>
            </a:extLst>
          </a:blip>
          <a:srcRect t="4655" b="21426"/>
          <a:stretch/>
        </p:blipFill>
        <p:spPr bwMode="auto">
          <a:xfrm>
            <a:off x="611560" y="116632"/>
            <a:ext cx="4608512" cy="6552728"/>
          </a:xfrm>
          <a:prstGeom prst="rect">
            <a:avLst/>
          </a:prstGeom>
          <a:noFill/>
          <a:ln>
            <a:noFill/>
          </a:ln>
          <a:extLst>
            <a:ext uri="{53640926-AAD7-44D8-BBD7-CCE9431645EC}">
              <a14:shadowObscured xmlns:a14="http://schemas.microsoft.com/office/drawing/2010/main"/>
            </a:ext>
          </a:extLst>
        </p:spPr>
      </p:pic>
      <p:pic>
        <p:nvPicPr>
          <p:cNvPr id="2052"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57831"/>
          <a:stretch/>
        </p:blipFill>
        <p:spPr bwMode="auto">
          <a:xfrm>
            <a:off x="5652120" y="3645024"/>
            <a:ext cx="2880320" cy="2617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Image 10"/>
          <p:cNvPicPr/>
          <p:nvPr/>
        </p:nvPicPr>
        <p:blipFill rotWithShape="1">
          <a:blip r:embed="rId5">
            <a:extLst>
              <a:ext uri="{28A0092B-C50C-407E-A947-70E740481C1C}">
                <a14:useLocalDpi xmlns:a14="http://schemas.microsoft.com/office/drawing/2010/main" val="0"/>
              </a:ext>
            </a:extLst>
          </a:blip>
          <a:srcRect t="23571"/>
          <a:stretch/>
        </p:blipFill>
        <p:spPr bwMode="auto">
          <a:xfrm>
            <a:off x="5580112" y="2235200"/>
            <a:ext cx="2952328" cy="1265808"/>
          </a:xfrm>
          <a:prstGeom prst="rect">
            <a:avLst/>
          </a:prstGeom>
          <a:noFill/>
          <a:ln>
            <a:noFill/>
          </a:ln>
        </p:spPr>
      </p:pic>
    </p:spTree>
    <p:custDataLst>
      <p:tags r:id="rId1"/>
    </p:custDataLst>
    <p:extLst>
      <p:ext uri="{BB962C8B-B14F-4D97-AF65-F5344CB8AC3E}">
        <p14:creationId xmlns:p14="http://schemas.microsoft.com/office/powerpoint/2010/main" val="3752209234"/>
      </p:ext>
    </p:extLst>
  </p:cSld>
  <p:clrMapOvr>
    <a:masterClrMapping/>
  </p:clrMapOvr>
  <mc:AlternateContent xmlns:mc="http://schemas.openxmlformats.org/markup-compatibility/2006" xmlns:p14="http://schemas.microsoft.com/office/powerpoint/2010/main">
    <mc:Choice Requires="p14">
      <p:transition spd="slow" p14:dur="3500" advClick="0" advTm="15760"/>
    </mc:Choice>
    <mc:Fallback xmlns="">
      <p:transition spd="slow" advClick="0" advTm="157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052"/>
                                        </p:tgtEl>
                                        <p:attrNameLst>
                                          <p:attrName>style.visibility</p:attrName>
                                        </p:attrNameLst>
                                      </p:cBhvr>
                                      <p:to>
                                        <p:strVal val="visible"/>
                                      </p:to>
                                    </p:set>
                                    <p:animEffect transition="in" filter="circle(in)">
                                      <p:cBhvr>
                                        <p:cTn id="22"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dirty="0"/>
          </a:p>
        </p:txBody>
      </p:sp>
      <p:pic>
        <p:nvPicPr>
          <p:cNvPr id="5122" name="Picture 2" descr="C:\Users\Admin\Pictures\Michele pharmacie\avant l'inauguration du 18 novembre\IMG_060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8741"/>
            <a:ext cx="9256093" cy="6906741"/>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txBox="1">
            <a:spLocks/>
          </p:cNvSpPr>
          <p:nvPr/>
        </p:nvSpPr>
        <p:spPr>
          <a:xfrm>
            <a:off x="-195177" y="5210944"/>
            <a:ext cx="6984776" cy="1647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200" b="1" dirty="0" smtClean="0">
                <a:solidFill>
                  <a:srgbClr val="FF0000"/>
                </a:solidFill>
                <a:latin typeface="Arial Narrow" pitchFamily="34" charset="0"/>
              </a:rPr>
              <a:t>Nouveauté :  </a:t>
            </a:r>
          </a:p>
          <a:p>
            <a:r>
              <a:rPr lang="fr-FR" sz="3200" b="1" dirty="0" smtClean="0">
                <a:latin typeface="Arial Narrow" pitchFamily="34" charset="0"/>
              </a:rPr>
              <a:t>L’espace </a:t>
            </a:r>
          </a:p>
          <a:p>
            <a:r>
              <a:rPr lang="fr-FR" sz="3200" b="1" dirty="0" smtClean="0">
                <a:solidFill>
                  <a:schemeClr val="bg1"/>
                </a:solidFill>
                <a:latin typeface="Arial Narrow" pitchFamily="34" charset="0"/>
              </a:rPr>
              <a:t>Nature &amp; Santé  - </a:t>
            </a:r>
            <a:r>
              <a:rPr lang="fr-FR" sz="3200" b="1" i="1" dirty="0" smtClean="0">
                <a:solidFill>
                  <a:schemeClr val="bg1"/>
                </a:solidFill>
                <a:latin typeface="Arial Narrow" pitchFamily="34" charset="0"/>
              </a:rPr>
              <a:t>bien être  </a:t>
            </a:r>
            <a:r>
              <a:rPr lang="fr-FR" sz="3200" b="1" dirty="0" smtClean="0">
                <a:latin typeface="Arial Narrow" pitchFamily="34" charset="0"/>
              </a:rPr>
              <a:t>vous attend…  </a:t>
            </a:r>
            <a:endParaRPr lang="fr-FR" sz="3200" b="1" dirty="0">
              <a:latin typeface="Arial Narrow" pitchFamily="34" charset="0"/>
            </a:endParaRPr>
          </a:p>
        </p:txBody>
      </p:sp>
    </p:spTree>
    <p:custDataLst>
      <p:tags r:id="rId1"/>
    </p:custDataLst>
    <p:extLst>
      <p:ext uri="{BB962C8B-B14F-4D97-AF65-F5344CB8AC3E}">
        <p14:creationId xmlns:p14="http://schemas.microsoft.com/office/powerpoint/2010/main" val="387232615"/>
      </p:ext>
    </p:extLst>
  </p:cSld>
  <p:clrMapOvr>
    <a:masterClrMapping/>
  </p:clrMapOvr>
  <mc:AlternateContent xmlns:mc="http://schemas.openxmlformats.org/markup-compatibility/2006" xmlns:p14="http://schemas.microsoft.com/office/powerpoint/2010/main">
    <mc:Choice Requires="p14">
      <p:transition spd="slow" p14:dur="3500" advClick="0" advTm="9613"/>
    </mc:Choice>
    <mc:Fallback xmlns="">
      <p:transition spd="slow" advClick="0" advTm="961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heel(1)">
                                      <p:cBhvr>
                                        <p:cTn id="12"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99392"/>
            <a:ext cx="8229600" cy="1143000"/>
          </a:xfrm>
        </p:spPr>
        <p:txBody>
          <a:bodyPr/>
          <a:lstStyle/>
          <a:p>
            <a:r>
              <a:rPr lang="fr-FR" b="1" dirty="0" smtClean="0">
                <a:latin typeface="Arial Narrow" pitchFamily="34" charset="0"/>
              </a:rPr>
              <a:t>Pharmaciens en concertation… </a:t>
            </a:r>
            <a:endParaRPr lang="fr-FR" b="1" dirty="0">
              <a:latin typeface="Arial Narrow" pitchFamily="34" charset="0"/>
            </a:endParaRPr>
          </a:p>
        </p:txBody>
      </p:sp>
      <p:pic>
        <p:nvPicPr>
          <p:cNvPr id="50178"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2344" r="29675"/>
          <a:stretch/>
        </p:blipFill>
        <p:spPr bwMode="auto">
          <a:xfrm rot="5400000">
            <a:off x="1496128" y="744232"/>
            <a:ext cx="5863712"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re 1"/>
          <p:cNvSpPr txBox="1">
            <a:spLocks/>
          </p:cNvSpPr>
          <p:nvPr/>
        </p:nvSpPr>
        <p:spPr>
          <a:xfrm>
            <a:off x="-540568" y="5621989"/>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4000" b="1" dirty="0" smtClean="0">
                <a:solidFill>
                  <a:srgbClr val="FF0000"/>
                </a:solidFill>
                <a:latin typeface="Arial Narrow" pitchFamily="34" charset="0"/>
              </a:rPr>
              <a:t>L’ouverture ?  c’est demain …</a:t>
            </a:r>
            <a:endParaRPr lang="fr-FR" sz="4000" b="1" dirty="0">
              <a:solidFill>
                <a:srgbClr val="FF0000"/>
              </a:solidFill>
              <a:latin typeface="Arial Narrow" pitchFamily="34" charset="0"/>
            </a:endParaRPr>
          </a:p>
        </p:txBody>
      </p:sp>
    </p:spTree>
    <p:custDataLst>
      <p:tags r:id="rId1"/>
    </p:custDataLst>
    <p:extLst>
      <p:ext uri="{BB962C8B-B14F-4D97-AF65-F5344CB8AC3E}">
        <p14:creationId xmlns:p14="http://schemas.microsoft.com/office/powerpoint/2010/main" val="2932392654"/>
      </p:ext>
    </p:extLst>
  </p:cSld>
  <p:clrMapOvr>
    <a:masterClrMapping/>
  </p:clrMapOvr>
  <mc:AlternateContent xmlns:mc="http://schemas.openxmlformats.org/markup-compatibility/2006" xmlns:p14="http://schemas.microsoft.com/office/powerpoint/2010/main">
    <mc:Choice Requires="p14">
      <p:transition spd="slow" p14:dur="3500" advClick="0" advTm="8638"/>
    </mc:Choice>
    <mc:Fallback xmlns="">
      <p:transition spd="slow" advClick="0" advTm="863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50178"/>
                                        </p:tgtEl>
                                        <p:attrNameLst>
                                          <p:attrName>style.visibility</p:attrName>
                                        </p:attrNameLst>
                                      </p:cBhvr>
                                      <p:to>
                                        <p:strVal val="visible"/>
                                      </p:to>
                                    </p:set>
                                    <p:animEffect transition="in" filter="plus(out)">
                                      <p:cBhvr>
                                        <p:cTn id="12" dur="2000"/>
                                        <p:tgtEl>
                                          <p:spTgt spid="501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Users\Admin\Pictures\Michele pharmacie\Déménagement au 25Octobre 2017\DSC_2591.JPG"/>
          <p:cNvPicPr>
            <a:picLocks noGrp="1"/>
          </p:cNvPicPr>
          <p:nvPr>
            <p:ph idx="1"/>
          </p:nvPr>
        </p:nvPicPr>
        <p:blipFill rotWithShape="1">
          <a:blip r:embed="rId3" cstate="print">
            <a:extLst>
              <a:ext uri="{28A0092B-C50C-407E-A947-70E740481C1C}">
                <a14:useLocalDpi xmlns:a14="http://schemas.microsoft.com/office/drawing/2010/main" val="0"/>
              </a:ext>
            </a:extLst>
          </a:blip>
          <a:srcRect l="5252" r="6196"/>
          <a:stretch/>
        </p:blipFill>
        <p:spPr bwMode="auto">
          <a:xfrm>
            <a:off x="179512" y="260648"/>
            <a:ext cx="8856984" cy="6408712"/>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896772977"/>
      </p:ext>
    </p:extLst>
  </p:cSld>
  <p:clrMapOvr>
    <a:masterClrMapping/>
  </p:clrMapOvr>
  <mc:AlternateContent xmlns:mc="http://schemas.openxmlformats.org/markup-compatibility/2006" xmlns:p14="http://schemas.microsoft.com/office/powerpoint/2010/main">
    <mc:Choice Requires="p14">
      <p:transition spd="slow" p14:dur="3500" advClick="0" advTm="6834"/>
    </mc:Choice>
    <mc:Fallback xmlns="">
      <p:transition spd="slow" advClick="0" advTm="683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188640"/>
            <a:ext cx="8784976" cy="1143000"/>
          </a:xfrm>
        </p:spPr>
        <p:txBody>
          <a:bodyPr>
            <a:normAutofit fontScale="90000"/>
          </a:bodyPr>
          <a:lstStyle/>
          <a:p>
            <a:r>
              <a:rPr lang="fr-FR" b="1" dirty="0" smtClean="0"/>
              <a:t>Ouverture lundi 30 Octobre 2017 à 8 h </a:t>
            </a:r>
            <a:endParaRPr lang="fr-FR" b="1" dirty="0"/>
          </a:p>
        </p:txBody>
      </p:sp>
      <p:pic>
        <p:nvPicPr>
          <p:cNvPr id="4" name="Picture 2" descr="C:\Users\Admin\AppData\Local\Microsoft\Windows\Temporary Internet Files\Content.Outlook\6RQ54Y7Z\DSC_2602.JPG"/>
          <p:cNvPicPr>
            <a:picLocks noGrp="1" noChangeAspect="1" noChangeArrowheads="1"/>
          </p:cNvPicPr>
          <p:nvPr>
            <p:ph idx="1"/>
          </p:nvPr>
        </p:nvPicPr>
        <p:blipFill rotWithShape="1">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4580" t="23209" r="35981" b="38395"/>
          <a:stretch/>
        </p:blipFill>
        <p:spPr bwMode="auto">
          <a:xfrm>
            <a:off x="40590" y="1340768"/>
            <a:ext cx="9099946" cy="496855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082853767"/>
      </p:ext>
    </p:extLst>
  </p:cSld>
  <p:clrMapOvr>
    <a:masterClrMapping/>
  </p:clrMapOvr>
  <mc:AlternateContent xmlns:mc="http://schemas.openxmlformats.org/markup-compatibility/2006" xmlns:p14="http://schemas.microsoft.com/office/powerpoint/2010/main">
    <mc:Choice Requires="p14">
      <p:transition spd="slow" p14:dur="3500" advClick="0" advTm="5880"/>
    </mc:Choice>
    <mc:Fallback xmlns="">
      <p:transition spd="slow" advClick="0" advTm="588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548680"/>
            <a:ext cx="8229600" cy="1143000"/>
          </a:xfrm>
        </p:spPr>
        <p:txBody>
          <a:bodyPr>
            <a:normAutofit fontScale="90000"/>
          </a:bodyPr>
          <a:lstStyle/>
          <a:p>
            <a:r>
              <a:rPr lang="fr-FR" dirty="0" smtClean="0">
                <a:latin typeface="Arial Rounded MT Bold" pitchFamily="34" charset="0"/>
              </a:rPr>
              <a:t>Une équipe de professionnels</a:t>
            </a:r>
            <a:br>
              <a:rPr lang="fr-FR" dirty="0" smtClean="0">
                <a:latin typeface="Arial Rounded MT Bold" pitchFamily="34" charset="0"/>
              </a:rPr>
            </a:br>
            <a:endParaRPr lang="fr-FR" dirty="0">
              <a:latin typeface="Arial Rounded MT Bold" pitchFamily="34" charset="0"/>
            </a:endParaRPr>
          </a:p>
        </p:txBody>
      </p:sp>
      <p:sp>
        <p:nvSpPr>
          <p:cNvPr id="3" name="Espace réservé du contenu 2"/>
          <p:cNvSpPr>
            <a:spLocks noGrp="1"/>
          </p:cNvSpPr>
          <p:nvPr>
            <p:ph idx="1"/>
          </p:nvPr>
        </p:nvSpPr>
        <p:spPr>
          <a:xfrm>
            <a:off x="251520" y="1340768"/>
            <a:ext cx="8892480" cy="5760640"/>
          </a:xfrm>
        </p:spPr>
        <p:txBody>
          <a:bodyPr>
            <a:normAutofit fontScale="40000" lnSpcReduction="20000"/>
          </a:bodyPr>
          <a:lstStyle/>
          <a:p>
            <a:r>
              <a:rPr lang="fr-FR" sz="6000" b="1" dirty="0" smtClean="0">
                <a:solidFill>
                  <a:srgbClr val="FF0000"/>
                </a:solidFill>
                <a:latin typeface="Arial Narrow" pitchFamily="34" charset="0"/>
              </a:rPr>
              <a:t>Pharmaciens </a:t>
            </a:r>
            <a:r>
              <a:rPr lang="fr-FR" sz="6000" dirty="0" smtClean="0">
                <a:latin typeface="Arial Narrow" pitchFamily="34" charset="0"/>
              </a:rPr>
              <a:t>: </a:t>
            </a:r>
          </a:p>
          <a:p>
            <a:pPr lvl="1">
              <a:buFont typeface="Wingdings" pitchFamily="2" charset="2"/>
              <a:buChar char="v"/>
            </a:pPr>
            <a:r>
              <a:rPr lang="fr-FR" sz="6000" dirty="0" smtClean="0">
                <a:latin typeface="Arial Narrow" pitchFamily="34" charset="0"/>
              </a:rPr>
              <a:t>Thierry Lissarre (1985) Michèle Fumat (1994) Michel Gamundi (2015) </a:t>
            </a:r>
          </a:p>
          <a:p>
            <a:endParaRPr lang="fr-FR" sz="1900" dirty="0"/>
          </a:p>
          <a:p>
            <a:r>
              <a:rPr lang="fr-FR" sz="6000" b="1" dirty="0" smtClean="0">
                <a:solidFill>
                  <a:srgbClr val="FF0000"/>
                </a:solidFill>
                <a:latin typeface="Arial Narrow" pitchFamily="34" charset="0"/>
              </a:rPr>
              <a:t>pharmacienne </a:t>
            </a:r>
            <a:r>
              <a:rPr lang="fr-FR" sz="6000" b="1" dirty="0">
                <a:solidFill>
                  <a:srgbClr val="FF0000"/>
                </a:solidFill>
                <a:latin typeface="Arial Narrow" pitchFamily="34" charset="0"/>
              </a:rPr>
              <a:t>assistante </a:t>
            </a:r>
            <a:endParaRPr lang="fr-FR" sz="6000" b="1" dirty="0" smtClean="0">
              <a:solidFill>
                <a:srgbClr val="FF0000"/>
              </a:solidFill>
              <a:latin typeface="Arial Narrow" pitchFamily="34" charset="0"/>
            </a:endParaRPr>
          </a:p>
          <a:p>
            <a:pPr lvl="1">
              <a:buFont typeface="Wingdings" pitchFamily="2" charset="2"/>
              <a:buChar char="v"/>
            </a:pPr>
            <a:r>
              <a:rPr lang="fr-FR" sz="6000" b="1" dirty="0" smtClean="0">
                <a:solidFill>
                  <a:srgbClr val="FF0000"/>
                </a:solidFill>
                <a:latin typeface="Arial Narrow" pitchFamily="34" charset="0"/>
              </a:rPr>
              <a:t> </a:t>
            </a:r>
            <a:r>
              <a:rPr lang="fr-FR" sz="6000" dirty="0" smtClean="0">
                <a:latin typeface="Arial Narrow" pitchFamily="34" charset="0"/>
              </a:rPr>
              <a:t>Laurie Compagnon  (2017) </a:t>
            </a:r>
            <a:endParaRPr lang="fr-FR" sz="6000" dirty="0">
              <a:latin typeface="Arial Narrow" pitchFamily="34" charset="0"/>
            </a:endParaRPr>
          </a:p>
          <a:p>
            <a:pPr>
              <a:spcBef>
                <a:spcPts val="1800"/>
              </a:spcBef>
              <a:spcAft>
                <a:spcPts val="1200"/>
              </a:spcAft>
            </a:pPr>
            <a:r>
              <a:rPr lang="fr-FR" sz="6000" b="1" dirty="0" smtClean="0">
                <a:solidFill>
                  <a:srgbClr val="FF0000"/>
                </a:solidFill>
                <a:latin typeface="Arial Narrow" pitchFamily="34" charset="0"/>
              </a:rPr>
              <a:t>préparatrices en pharmacie </a:t>
            </a:r>
            <a:r>
              <a:rPr lang="fr-FR" sz="4500" dirty="0">
                <a:latin typeface="Arial Narrow" pitchFamily="34" charset="0"/>
              </a:rPr>
              <a:t> </a:t>
            </a:r>
          </a:p>
          <a:p>
            <a:pPr marL="800100" lvl="2" indent="0">
              <a:buNone/>
            </a:pPr>
            <a:r>
              <a:rPr lang="fr-FR" dirty="0"/>
              <a:t>* </a:t>
            </a:r>
            <a:r>
              <a:rPr lang="fr-FR" sz="6000" dirty="0" smtClean="0">
                <a:latin typeface="Arial Narrow" pitchFamily="34" charset="0"/>
              </a:rPr>
              <a:t>Marilyne </a:t>
            </a:r>
            <a:r>
              <a:rPr lang="fr-FR" sz="6000" dirty="0" err="1" smtClean="0">
                <a:latin typeface="Arial Narrow" pitchFamily="34" charset="0"/>
              </a:rPr>
              <a:t>Untrauer</a:t>
            </a:r>
            <a:r>
              <a:rPr lang="fr-FR" sz="6000" dirty="0" smtClean="0">
                <a:latin typeface="Arial Narrow" pitchFamily="34" charset="0"/>
              </a:rPr>
              <a:t>  </a:t>
            </a:r>
            <a:r>
              <a:rPr lang="fr-FR" sz="6000" dirty="0">
                <a:latin typeface="Arial Narrow" pitchFamily="34" charset="0"/>
              </a:rPr>
              <a:t>(2000) </a:t>
            </a:r>
          </a:p>
          <a:p>
            <a:pPr marL="800100" lvl="2" indent="0">
              <a:buNone/>
            </a:pPr>
            <a:r>
              <a:rPr lang="fr-FR" sz="6000" dirty="0">
                <a:latin typeface="Arial Narrow" pitchFamily="34" charset="0"/>
              </a:rPr>
              <a:t>* Carole </a:t>
            </a:r>
            <a:r>
              <a:rPr lang="fr-FR" sz="6000" dirty="0" smtClean="0">
                <a:latin typeface="Arial Narrow" pitchFamily="34" charset="0"/>
              </a:rPr>
              <a:t>Faure (</a:t>
            </a:r>
            <a:r>
              <a:rPr lang="fr-FR" sz="6000" dirty="0">
                <a:latin typeface="Arial Narrow" pitchFamily="34" charset="0"/>
              </a:rPr>
              <a:t>2013) </a:t>
            </a:r>
          </a:p>
          <a:p>
            <a:pPr marL="800100" lvl="2" indent="0">
              <a:buNone/>
            </a:pPr>
            <a:r>
              <a:rPr lang="fr-FR" sz="6000" dirty="0">
                <a:latin typeface="Arial Narrow" pitchFamily="34" charset="0"/>
              </a:rPr>
              <a:t>* Manon </a:t>
            </a:r>
            <a:r>
              <a:rPr lang="fr-FR" sz="6000" dirty="0" err="1" smtClean="0">
                <a:latin typeface="Arial Narrow" pitchFamily="34" charset="0"/>
              </a:rPr>
              <a:t>Ardourel</a:t>
            </a:r>
            <a:r>
              <a:rPr lang="fr-FR" sz="6000" dirty="0" smtClean="0">
                <a:latin typeface="Arial Narrow" pitchFamily="34" charset="0"/>
              </a:rPr>
              <a:t>  </a:t>
            </a:r>
            <a:r>
              <a:rPr lang="fr-FR" sz="6000" dirty="0">
                <a:latin typeface="Arial Narrow" pitchFamily="34" charset="0"/>
              </a:rPr>
              <a:t>(2017) </a:t>
            </a:r>
          </a:p>
          <a:p>
            <a:pPr marL="800100" lvl="2" indent="0">
              <a:buNone/>
            </a:pPr>
            <a:r>
              <a:rPr lang="fr-FR" sz="6000" dirty="0">
                <a:latin typeface="Arial Narrow" pitchFamily="34" charset="0"/>
              </a:rPr>
              <a:t>* Nathalie </a:t>
            </a:r>
            <a:r>
              <a:rPr lang="fr-FR" sz="6000" dirty="0" err="1" smtClean="0">
                <a:latin typeface="Arial Narrow" pitchFamily="34" charset="0"/>
              </a:rPr>
              <a:t>Fages</a:t>
            </a:r>
            <a:r>
              <a:rPr lang="fr-FR" sz="6000" dirty="0" smtClean="0">
                <a:latin typeface="Arial Narrow" pitchFamily="34" charset="0"/>
              </a:rPr>
              <a:t> </a:t>
            </a:r>
            <a:r>
              <a:rPr lang="fr-FR" sz="6000" dirty="0">
                <a:latin typeface="Arial Narrow" pitchFamily="34" charset="0"/>
              </a:rPr>
              <a:t>(2017) </a:t>
            </a:r>
          </a:p>
          <a:p>
            <a:pPr marL="800100" lvl="2" indent="0">
              <a:buNone/>
            </a:pPr>
            <a:r>
              <a:rPr lang="fr-FR" sz="6000" dirty="0">
                <a:latin typeface="Arial Narrow" pitchFamily="34" charset="0"/>
              </a:rPr>
              <a:t>* Nelly </a:t>
            </a:r>
            <a:r>
              <a:rPr lang="fr-FR" sz="6000" dirty="0" err="1" smtClean="0">
                <a:latin typeface="Arial Narrow" pitchFamily="34" charset="0"/>
              </a:rPr>
              <a:t>Albiges</a:t>
            </a:r>
            <a:r>
              <a:rPr lang="fr-FR" sz="6000" dirty="0" smtClean="0">
                <a:latin typeface="Arial Narrow" pitchFamily="34" charset="0"/>
              </a:rPr>
              <a:t>  </a:t>
            </a:r>
            <a:r>
              <a:rPr lang="fr-FR" sz="6000" dirty="0">
                <a:latin typeface="Arial Narrow" pitchFamily="34" charset="0"/>
              </a:rPr>
              <a:t>(2017) </a:t>
            </a:r>
          </a:p>
          <a:p>
            <a:endParaRPr lang="fr-FR" dirty="0" smtClean="0"/>
          </a:p>
          <a:p>
            <a:r>
              <a:rPr lang="fr-FR" sz="6000" b="1" dirty="0" smtClean="0">
                <a:solidFill>
                  <a:srgbClr val="FF0000"/>
                </a:solidFill>
                <a:latin typeface="Arial Narrow" pitchFamily="34" charset="0"/>
              </a:rPr>
              <a:t>Secrétaire </a:t>
            </a:r>
            <a:r>
              <a:rPr lang="fr-FR" sz="4200" b="1" dirty="0" smtClean="0">
                <a:solidFill>
                  <a:srgbClr val="FF0000"/>
                </a:solidFill>
                <a:latin typeface="Arial Narrow" pitchFamily="34" charset="0"/>
              </a:rPr>
              <a:t>: </a:t>
            </a:r>
            <a:r>
              <a:rPr lang="fr-FR" sz="6000" dirty="0" smtClean="0">
                <a:latin typeface="Arial Narrow" pitchFamily="34" charset="0"/>
              </a:rPr>
              <a:t>Virginie </a:t>
            </a:r>
            <a:r>
              <a:rPr lang="fr-FR" sz="6000" dirty="0" err="1" smtClean="0">
                <a:latin typeface="Arial Narrow" pitchFamily="34" charset="0"/>
              </a:rPr>
              <a:t>Carlat</a:t>
            </a:r>
            <a:r>
              <a:rPr lang="fr-FR" sz="6000" dirty="0" smtClean="0">
                <a:latin typeface="Arial Narrow" pitchFamily="34" charset="0"/>
              </a:rPr>
              <a:t> (1997) </a:t>
            </a:r>
          </a:p>
          <a:p>
            <a:pPr>
              <a:spcBef>
                <a:spcPts val="1200"/>
              </a:spcBef>
            </a:pPr>
            <a:r>
              <a:rPr lang="fr-FR" sz="6000" dirty="0" smtClean="0">
                <a:latin typeface="Arial Narrow" pitchFamily="34" charset="0"/>
              </a:rPr>
              <a:t>Et tous nos partenaires : professionnels de santé, les «labo» …    </a:t>
            </a:r>
            <a:r>
              <a:rPr lang="fr-FR" sz="5500" dirty="0">
                <a:latin typeface="Arial Narrow" pitchFamily="34" charset="0"/>
              </a:rPr>
              <a:t/>
            </a:r>
            <a:br>
              <a:rPr lang="fr-FR" sz="5500" dirty="0">
                <a:latin typeface="Arial Narrow" pitchFamily="34" charset="0"/>
              </a:rPr>
            </a:br>
            <a:r>
              <a:rPr lang="fr-FR" dirty="0"/>
              <a:t/>
            </a:r>
            <a:br>
              <a:rPr lang="fr-FR" dirty="0"/>
            </a:br>
            <a:r>
              <a:rPr lang="fr-FR" dirty="0"/>
              <a:t> </a:t>
            </a:r>
          </a:p>
        </p:txBody>
      </p:sp>
      <p:sp>
        <p:nvSpPr>
          <p:cNvPr id="4" name="Titre 1"/>
          <p:cNvSpPr txBox="1">
            <a:spLocks/>
          </p:cNvSpPr>
          <p:nvPr/>
        </p:nvSpPr>
        <p:spPr>
          <a:xfrm>
            <a:off x="4751512" y="2636912"/>
            <a:ext cx="4392488"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200" dirty="0" smtClean="0">
                <a:solidFill>
                  <a:srgbClr val="FF0000"/>
                </a:solidFill>
                <a:latin typeface="Arial Rounded MT Bold" pitchFamily="34" charset="0"/>
              </a:rPr>
              <a:t>compétences </a:t>
            </a:r>
          </a:p>
          <a:p>
            <a:r>
              <a:rPr lang="fr-FR" sz="3200" dirty="0" smtClean="0">
                <a:solidFill>
                  <a:srgbClr val="FF0000"/>
                </a:solidFill>
                <a:latin typeface="Arial Rounded MT Bold" pitchFamily="34" charset="0"/>
              </a:rPr>
              <a:t>&amp; disponibilité </a:t>
            </a:r>
          </a:p>
          <a:p>
            <a:r>
              <a:rPr lang="fr-FR" sz="3200" dirty="0" smtClean="0">
                <a:solidFill>
                  <a:srgbClr val="FF0000"/>
                </a:solidFill>
                <a:latin typeface="Arial Rounded MT Bold" pitchFamily="34" charset="0"/>
              </a:rPr>
              <a:t>à votre service </a:t>
            </a:r>
            <a:endParaRPr lang="fr-FR" sz="3200" dirty="0">
              <a:solidFill>
                <a:srgbClr val="FF0000"/>
              </a:solidFill>
              <a:latin typeface="Arial Rounded MT Bold" pitchFamily="34" charset="0"/>
            </a:endParaRPr>
          </a:p>
        </p:txBody>
      </p:sp>
      <p:pic>
        <p:nvPicPr>
          <p:cNvPr id="5" name="Picture 2" descr="C:\Users\Admin\AppData\Local\Microsoft\Windows\Temporary Internet Files\Content.Outlook\6RQ54Y7Z\DSC_260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4580" t="23209" r="35981" b="38395"/>
          <a:stretch/>
        </p:blipFill>
        <p:spPr bwMode="auto">
          <a:xfrm>
            <a:off x="5659935" y="4293096"/>
            <a:ext cx="2784554" cy="152036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77352997"/>
      </p:ext>
    </p:extLst>
  </p:cSld>
  <p:clrMapOvr>
    <a:masterClrMapping/>
  </p:clrMapOvr>
  <mc:AlternateContent xmlns:mc="http://schemas.openxmlformats.org/markup-compatibility/2006" xmlns:p14="http://schemas.microsoft.com/office/powerpoint/2010/main">
    <mc:Choice Requires="p14">
      <p:transition spd="slow" p14:dur="3500" advClick="0" advTm="34768"/>
    </mc:Choice>
    <mc:Fallback xmlns="">
      <p:transition spd="slow" advClick="0" advTm="3476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ipe(left)">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wipe(left)">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wipe(left)">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wipe(left)">
                                      <p:cBhvr>
                                        <p:cTn id="39" dur="500"/>
                                        <p:tgtEl>
                                          <p:spTgt spid="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wipe(left)">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wipe(left)">
                                      <p:cBhvr>
                                        <p:cTn id="49" dur="500"/>
                                        <p:tgtEl>
                                          <p:spTgt spid="3">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wipe(left)">
                                      <p:cBhvr>
                                        <p:cTn id="54" dur="500"/>
                                        <p:tgtEl>
                                          <p:spTgt spid="3">
                                            <p:txEl>
                                              <p:pRg st="7"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Effect transition="in" filter="wipe(left)">
                                      <p:cBhvr>
                                        <p:cTn id="59" dur="500"/>
                                        <p:tgtEl>
                                          <p:spTgt spid="3">
                                            <p:txEl>
                                              <p:pRg st="8" end="8"/>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
                                            <p:txEl>
                                              <p:pRg st="9" end="9"/>
                                            </p:txEl>
                                          </p:spTgt>
                                        </p:tgtEl>
                                        <p:attrNameLst>
                                          <p:attrName>style.visibility</p:attrName>
                                        </p:attrNameLst>
                                      </p:cBhvr>
                                      <p:to>
                                        <p:strVal val="visible"/>
                                      </p:to>
                                    </p:set>
                                    <p:animEffect transition="in" filter="wipe(left)">
                                      <p:cBhvr>
                                        <p:cTn id="64" dur="500"/>
                                        <p:tgtEl>
                                          <p:spTgt spid="3">
                                            <p:txEl>
                                              <p:pRg st="9" end="9"/>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3">
                                            <p:txEl>
                                              <p:pRg st="10" end="10"/>
                                            </p:txEl>
                                          </p:spTgt>
                                        </p:tgtEl>
                                        <p:attrNameLst>
                                          <p:attrName>style.visibility</p:attrName>
                                        </p:attrNameLst>
                                      </p:cBhvr>
                                      <p:to>
                                        <p:strVal val="visible"/>
                                      </p:to>
                                    </p:set>
                                    <p:animEffect transition="in" filter="wipe(left)">
                                      <p:cBhvr>
                                        <p:cTn id="69" dur="500"/>
                                        <p:tgtEl>
                                          <p:spTgt spid="3">
                                            <p:txEl>
                                              <p:pRg st="10" end="1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3">
                                            <p:txEl>
                                              <p:pRg st="12" end="12"/>
                                            </p:txEl>
                                          </p:spTgt>
                                        </p:tgtEl>
                                        <p:attrNameLst>
                                          <p:attrName>style.visibility</p:attrName>
                                        </p:attrNameLst>
                                      </p:cBhvr>
                                      <p:to>
                                        <p:strVal val="visible"/>
                                      </p:to>
                                    </p:set>
                                    <p:animEffect transition="in" filter="wipe(left)">
                                      <p:cBhvr>
                                        <p:cTn id="74" dur="500"/>
                                        <p:tgtEl>
                                          <p:spTgt spid="3">
                                            <p:txEl>
                                              <p:pRg st="12" end="12"/>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3">
                                            <p:txEl>
                                              <p:pRg st="13" end="13"/>
                                            </p:txEl>
                                          </p:spTgt>
                                        </p:tgtEl>
                                        <p:attrNameLst>
                                          <p:attrName>style.visibility</p:attrName>
                                        </p:attrNameLst>
                                      </p:cBhvr>
                                      <p:to>
                                        <p:strVal val="visible"/>
                                      </p:to>
                                    </p:set>
                                    <p:animEffect transition="in" filter="wipe(left)">
                                      <p:cBhvr>
                                        <p:cTn id="79"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32555" y="0"/>
            <a:ext cx="9829091" cy="7533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9341925"/>
      </p:ext>
    </p:extLst>
  </p:cSld>
  <p:clrMapOvr>
    <a:masterClrMapping/>
  </p:clrMapOvr>
  <mc:AlternateContent xmlns:mc="http://schemas.openxmlformats.org/markup-compatibility/2006" xmlns:p14="http://schemas.microsoft.com/office/powerpoint/2010/main">
    <mc:Choice Requires="p14">
      <p:transition spd="slow" p14:dur="3500" advClick="0" advTm="4904"/>
    </mc:Choice>
    <mc:Fallback xmlns="">
      <p:transition spd="slow" advClick="0" advTm="4904"/>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692696"/>
            <a:ext cx="8640960" cy="5433467"/>
          </a:xfrm>
        </p:spPr>
        <p:txBody>
          <a:bodyPr>
            <a:normAutofit/>
          </a:bodyPr>
          <a:lstStyle/>
          <a:p>
            <a:pPr marL="0" indent="0" algn="ctr">
              <a:buNone/>
            </a:pPr>
            <a:r>
              <a:rPr lang="fr-FR" sz="4000" b="1" i="1" dirty="0">
                <a:latin typeface="Arial Narrow" pitchFamily="34" charset="0"/>
              </a:rPr>
              <a:t>Ils ne savaient pas que c’était </a:t>
            </a:r>
            <a:r>
              <a:rPr lang="fr-FR" sz="4000" b="1" i="1" dirty="0" smtClean="0">
                <a:latin typeface="Arial Narrow" pitchFamily="34" charset="0"/>
              </a:rPr>
              <a:t>impossible</a:t>
            </a:r>
          </a:p>
          <a:p>
            <a:pPr marL="0" indent="0" algn="ctr">
              <a:buNone/>
            </a:pPr>
            <a:r>
              <a:rPr lang="fr-FR" sz="4000" b="1" i="1" dirty="0">
                <a:latin typeface="Arial Narrow" pitchFamily="34" charset="0"/>
              </a:rPr>
              <a:t>alors ils l’ont fait   </a:t>
            </a:r>
            <a:r>
              <a:rPr lang="fr-FR" sz="4000" dirty="0">
                <a:latin typeface="Arial Narrow" pitchFamily="34" charset="0"/>
              </a:rPr>
              <a:t>(Mark Twain)</a:t>
            </a:r>
            <a:endParaRPr lang="fr-FR" sz="4000" dirty="0"/>
          </a:p>
        </p:txBody>
      </p:sp>
      <p:pic>
        <p:nvPicPr>
          <p:cNvPr id="4" name="Picture 2" descr="C:\Users\Admin\AppData\Local\Microsoft\Windows\Temporary Internet Files\Content.Outlook\6RQ54Y7Z\DSC_260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4580" t="23209" r="35981" b="38395"/>
          <a:stretch/>
        </p:blipFill>
        <p:spPr bwMode="auto">
          <a:xfrm>
            <a:off x="1187623" y="2492896"/>
            <a:ext cx="6792229" cy="370854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11053385"/>
      </p:ext>
    </p:extLst>
  </p:cSld>
  <p:clrMapOvr>
    <a:masterClrMapping/>
  </p:clrMapOvr>
  <mc:AlternateContent xmlns:mc="http://schemas.openxmlformats.org/markup-compatibility/2006" xmlns:p14="http://schemas.microsoft.com/office/powerpoint/2010/main">
    <mc:Choice Requires="p14">
      <p:transition spd="slow" p14:dur="3500" advClick="0" advTm="9617"/>
    </mc:Choice>
    <mc:Fallback xmlns="">
      <p:transition spd="slow" advClick="0" advTm="961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AppData\Local\Microsoft\Windows\Temporary Internet Files\Content.Outlook\6RQ54Y7Z\resto 008 (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168" r="1296"/>
          <a:stretch/>
        </p:blipFill>
        <p:spPr bwMode="auto">
          <a:xfrm>
            <a:off x="-108520" y="692696"/>
            <a:ext cx="9807158" cy="6093296"/>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a:spLocks noGrp="1"/>
          </p:cNvSpPr>
          <p:nvPr>
            <p:ph type="title"/>
          </p:nvPr>
        </p:nvSpPr>
        <p:spPr>
          <a:xfrm>
            <a:off x="21704" y="-243408"/>
            <a:ext cx="8686800" cy="1143000"/>
          </a:xfrm>
        </p:spPr>
        <p:txBody>
          <a:bodyPr>
            <a:normAutofit fontScale="90000"/>
          </a:bodyPr>
          <a:lstStyle/>
          <a:p>
            <a:r>
              <a:rPr lang="fr-FR" dirty="0" smtClean="0">
                <a:latin typeface="Arial Rounded MT Bold" pitchFamily="34" charset="0"/>
              </a:rPr>
              <a:t>La « fine équipe » à votre service </a:t>
            </a:r>
            <a:endParaRPr lang="fr-FR" dirty="0">
              <a:latin typeface="Arial Rounded MT Bold" pitchFamily="34" charset="0"/>
            </a:endParaRPr>
          </a:p>
        </p:txBody>
      </p:sp>
    </p:spTree>
    <p:custDataLst>
      <p:tags r:id="rId1"/>
    </p:custDataLst>
    <p:extLst>
      <p:ext uri="{BB962C8B-B14F-4D97-AF65-F5344CB8AC3E}">
        <p14:creationId xmlns:p14="http://schemas.microsoft.com/office/powerpoint/2010/main" val="868775160"/>
      </p:ext>
    </p:extLst>
  </p:cSld>
  <p:clrMapOvr>
    <a:masterClrMapping/>
  </p:clrMapOvr>
  <mc:AlternateContent xmlns:mc="http://schemas.openxmlformats.org/markup-compatibility/2006" xmlns:p14="http://schemas.microsoft.com/office/powerpoint/2010/main">
    <mc:Choice Requires="p14">
      <p:transition spd="slow" p14:dur="3500" advClick="0" advTm="8243"/>
    </mc:Choice>
    <mc:Fallback xmlns="">
      <p:transition spd="slow" advClick="0" advTm="824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plus(out)">
                                      <p:cBhvr>
                                        <p:cTn id="12"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AppData\Local\Microsoft\Windows\Temporary Internet Files\Content.Outlook\6RQ54Y7Z\DSC_260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4580" t="23209" r="35981" b="38395"/>
          <a:stretch/>
        </p:blipFill>
        <p:spPr bwMode="auto">
          <a:xfrm>
            <a:off x="2520355" y="4501459"/>
            <a:ext cx="4176464" cy="2280341"/>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611560" y="332656"/>
            <a:ext cx="8229600" cy="1143000"/>
          </a:xfrm>
        </p:spPr>
        <p:txBody>
          <a:bodyPr>
            <a:normAutofit fontScale="90000"/>
          </a:bodyPr>
          <a:lstStyle/>
          <a:p>
            <a:r>
              <a:rPr lang="fr-FR" sz="3600" dirty="0" smtClean="0">
                <a:latin typeface="Arial Narrow" pitchFamily="34" charset="0"/>
              </a:rPr>
              <a:t/>
            </a:r>
            <a:br>
              <a:rPr lang="fr-FR" sz="3600" dirty="0" smtClean="0">
                <a:latin typeface="Arial Narrow" pitchFamily="34" charset="0"/>
              </a:rPr>
            </a:br>
            <a:r>
              <a:rPr lang="fr-FR" dirty="0" smtClean="0">
                <a:latin typeface="Arial Narrow" pitchFamily="34" charset="0"/>
              </a:rPr>
              <a:t> </a:t>
            </a:r>
            <a:r>
              <a:rPr lang="fr-FR" sz="5300" dirty="0" smtClean="0">
                <a:latin typeface="Arial Narrow" pitchFamily="34" charset="0"/>
              </a:rPr>
              <a:t>Un </a:t>
            </a:r>
            <a:r>
              <a:rPr lang="fr-FR" sz="5300" dirty="0">
                <a:latin typeface="Arial Narrow" pitchFamily="34" charset="0"/>
              </a:rPr>
              <a:t>Immense </a:t>
            </a:r>
            <a:r>
              <a:rPr lang="fr-FR" sz="5300" b="1" dirty="0">
                <a:solidFill>
                  <a:srgbClr val="FF0000"/>
                </a:solidFill>
                <a:latin typeface="Arial Narrow" pitchFamily="34" charset="0"/>
              </a:rPr>
              <a:t>MERCI</a:t>
            </a:r>
            <a:r>
              <a:rPr lang="fr-FR" sz="5300" dirty="0">
                <a:latin typeface="Arial Narrow" pitchFamily="34" charset="0"/>
              </a:rPr>
              <a:t>  à tous </a:t>
            </a:r>
            <a:br>
              <a:rPr lang="fr-FR" sz="5300" dirty="0">
                <a:latin typeface="Arial Narrow" pitchFamily="34" charset="0"/>
              </a:rPr>
            </a:br>
            <a:endParaRPr lang="fr-FR" sz="5300" dirty="0"/>
          </a:p>
        </p:txBody>
      </p:sp>
      <p:sp>
        <p:nvSpPr>
          <p:cNvPr id="3" name="Espace réservé du contenu 2"/>
          <p:cNvSpPr>
            <a:spLocks noGrp="1"/>
          </p:cNvSpPr>
          <p:nvPr>
            <p:ph idx="1"/>
          </p:nvPr>
        </p:nvSpPr>
        <p:spPr>
          <a:xfrm>
            <a:off x="251520" y="1340767"/>
            <a:ext cx="8892480" cy="4377061"/>
          </a:xfrm>
        </p:spPr>
        <p:txBody>
          <a:bodyPr>
            <a:normAutofit/>
          </a:bodyPr>
          <a:lstStyle/>
          <a:p>
            <a:pPr marL="0" indent="0" algn="ctr">
              <a:buNone/>
            </a:pPr>
            <a:r>
              <a:rPr lang="fr-FR" sz="3600" dirty="0">
                <a:latin typeface="Arial Narrow" pitchFamily="34" charset="0"/>
              </a:rPr>
              <a:t>pour votre engagement  dans ce projet.</a:t>
            </a:r>
            <a:br>
              <a:rPr lang="fr-FR" sz="3600" dirty="0">
                <a:latin typeface="Arial Narrow" pitchFamily="34" charset="0"/>
              </a:rPr>
            </a:br>
            <a:r>
              <a:rPr lang="fr-FR" sz="3600" dirty="0">
                <a:latin typeface="Bodoni MT Condensed" pitchFamily="18" charset="0"/>
              </a:rPr>
              <a:t>(Architecte, Artisans, Organismes et Administrations</a:t>
            </a:r>
            <a:r>
              <a:rPr lang="fr-FR" sz="3600" dirty="0" smtClean="0">
                <a:latin typeface="Bodoni MT Condensed" pitchFamily="18" charset="0"/>
              </a:rPr>
              <a:t>)</a:t>
            </a:r>
          </a:p>
          <a:p>
            <a:pPr marL="0" indent="0" algn="ctr">
              <a:buNone/>
            </a:pPr>
            <a:r>
              <a:rPr lang="fr-FR" sz="3600" dirty="0">
                <a:latin typeface="Arial Narrow" pitchFamily="34" charset="0"/>
              </a:rPr>
              <a:t>Sans chacun de vous, rien n’aurait été </a:t>
            </a:r>
            <a:r>
              <a:rPr lang="fr-FR" sz="3600" dirty="0" smtClean="0">
                <a:latin typeface="Arial Narrow" pitchFamily="34" charset="0"/>
              </a:rPr>
              <a:t>possible</a:t>
            </a:r>
          </a:p>
          <a:p>
            <a:pPr marL="0" indent="0" algn="ctr">
              <a:buNone/>
            </a:pPr>
            <a:r>
              <a:rPr lang="fr-FR" sz="3600" dirty="0">
                <a:latin typeface="Bodoni MT Condensed" pitchFamily="18" charset="0"/>
              </a:rPr>
              <a:t>pour l’Equipe de la Pharmacie LIBERTE </a:t>
            </a:r>
            <a:endParaRPr lang="fr-FR" sz="3600" dirty="0" smtClean="0">
              <a:latin typeface="Bodoni MT Condensed" pitchFamily="18" charset="0"/>
            </a:endParaRPr>
          </a:p>
          <a:p>
            <a:pPr marL="0" indent="0">
              <a:buNone/>
            </a:pPr>
            <a:r>
              <a:rPr lang="fr-FR" dirty="0">
                <a:latin typeface="Bodoni MT Condensed" pitchFamily="18" charset="0"/>
              </a:rPr>
              <a:t>Les Pharmaciens : Michèle Fumat, Michel Gamundi &amp; Thierry Lissarre </a:t>
            </a:r>
            <a:br>
              <a:rPr lang="fr-FR" dirty="0">
                <a:latin typeface="Bodoni MT Condensed" pitchFamily="18" charset="0"/>
              </a:rPr>
            </a:br>
            <a:r>
              <a:rPr lang="fr-FR" dirty="0">
                <a:latin typeface="Arial Narrow" pitchFamily="34" charset="0"/>
              </a:rPr>
              <a:t/>
            </a:r>
            <a:br>
              <a:rPr lang="fr-FR" dirty="0">
                <a:latin typeface="Arial Narrow" pitchFamily="34" charset="0"/>
              </a:rPr>
            </a:br>
            <a:endParaRPr lang="fr-FR" dirty="0"/>
          </a:p>
        </p:txBody>
      </p:sp>
    </p:spTree>
    <p:custDataLst>
      <p:tags r:id="rId1"/>
    </p:custDataLst>
    <p:extLst>
      <p:ext uri="{BB962C8B-B14F-4D97-AF65-F5344CB8AC3E}">
        <p14:creationId xmlns:p14="http://schemas.microsoft.com/office/powerpoint/2010/main" val="3851698332"/>
      </p:ext>
    </p:extLst>
  </p:cSld>
  <p:clrMapOvr>
    <a:masterClrMapping/>
  </p:clrMapOvr>
  <mc:AlternateContent xmlns:mc="http://schemas.openxmlformats.org/markup-compatibility/2006" xmlns:p14="http://schemas.microsoft.com/office/powerpoint/2010/main">
    <mc:Choice Requires="p14">
      <p:transition spd="slow" p14:dur="3500" advClick="0" advTm="25024"/>
    </mc:Choice>
    <mc:Fallback xmlns="">
      <p:transition spd="slow" advClick="0" advTm="2502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lef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Users\Admin\Pictures\pharmacie  liberte\IMG_9143.JPG"/>
          <p:cNvPicPr>
            <a:picLocks noGrp="1"/>
          </p:cNvPicPr>
          <p:nvPr>
            <p:ph idx="1"/>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185" t="17757" r="5450" b="21268"/>
          <a:stretch/>
        </p:blipFill>
        <p:spPr bwMode="auto">
          <a:xfrm>
            <a:off x="26367" y="1628800"/>
            <a:ext cx="9117633" cy="4752528"/>
          </a:xfrm>
          <a:prstGeom prst="rect">
            <a:avLst/>
          </a:prstGeom>
          <a:noFill/>
          <a:ln>
            <a:noFill/>
          </a:ln>
          <a:extLst>
            <a:ext uri="{53640926-AAD7-44D8-BBD7-CCE9431645EC}">
              <a14:shadowObscured xmlns:a14="http://schemas.microsoft.com/office/drawing/2010/main"/>
            </a:ext>
          </a:extLst>
        </p:spPr>
      </p:pic>
      <p:sp>
        <p:nvSpPr>
          <p:cNvPr id="3" name="ZoneTexte 2"/>
          <p:cNvSpPr txBox="1"/>
          <p:nvPr/>
        </p:nvSpPr>
        <p:spPr>
          <a:xfrm>
            <a:off x="179512" y="548680"/>
            <a:ext cx="8856984" cy="707886"/>
          </a:xfrm>
          <a:prstGeom prst="rect">
            <a:avLst/>
          </a:prstGeom>
          <a:noFill/>
        </p:spPr>
        <p:txBody>
          <a:bodyPr wrap="square" rtlCol="0">
            <a:spAutoFit/>
          </a:bodyPr>
          <a:lstStyle/>
          <a:p>
            <a:r>
              <a:rPr lang="fr-FR" sz="4000" b="1" dirty="0" smtClean="0">
                <a:latin typeface="Arial Narrow" pitchFamily="34" charset="0"/>
              </a:rPr>
              <a:t> Juin 2015 : Un espace «libéré» à utiliser !  </a:t>
            </a:r>
            <a:endParaRPr lang="fr-FR" sz="4000" b="1" dirty="0">
              <a:latin typeface="Arial Narrow" pitchFamily="34" charset="0"/>
            </a:endParaRPr>
          </a:p>
        </p:txBody>
      </p:sp>
      <p:sp>
        <p:nvSpPr>
          <p:cNvPr id="2" name="ZoneTexte 1"/>
          <p:cNvSpPr txBox="1"/>
          <p:nvPr/>
        </p:nvSpPr>
        <p:spPr>
          <a:xfrm>
            <a:off x="5112176" y="2060848"/>
            <a:ext cx="1872208" cy="3154710"/>
          </a:xfrm>
          <a:prstGeom prst="rect">
            <a:avLst/>
          </a:prstGeom>
          <a:noFill/>
        </p:spPr>
        <p:txBody>
          <a:bodyPr wrap="square" rtlCol="0">
            <a:spAutoFit/>
          </a:bodyPr>
          <a:lstStyle/>
          <a:p>
            <a:r>
              <a:rPr lang="fr-FR" sz="19900" b="1" dirty="0" smtClean="0">
                <a:solidFill>
                  <a:srgbClr val="FF0000"/>
                </a:solidFill>
                <a:latin typeface="Arial Black" pitchFamily="34" charset="0"/>
              </a:rPr>
              <a:t>?</a:t>
            </a:r>
            <a:r>
              <a:rPr lang="fr-FR" dirty="0" smtClean="0"/>
              <a:t> </a:t>
            </a:r>
            <a:endParaRPr lang="fr-FR" dirty="0"/>
          </a:p>
        </p:txBody>
      </p:sp>
    </p:spTree>
    <p:custDataLst>
      <p:tags r:id="rId1"/>
    </p:custDataLst>
    <p:extLst>
      <p:ext uri="{BB962C8B-B14F-4D97-AF65-F5344CB8AC3E}">
        <p14:creationId xmlns:p14="http://schemas.microsoft.com/office/powerpoint/2010/main" val="1528987474"/>
      </p:ext>
    </p:extLst>
  </p:cSld>
  <p:clrMapOvr>
    <a:masterClrMapping/>
  </p:clrMapOvr>
  <mc:AlternateContent xmlns:mc="http://schemas.openxmlformats.org/markup-compatibility/2006" xmlns:p14="http://schemas.microsoft.com/office/powerpoint/2010/main">
    <mc:Choice Requires="p14">
      <p:transition spd="slow" p14:dur="3500" advClick="0" advTm="9825"/>
    </mc:Choice>
    <mc:Fallback xmlns="">
      <p:transition spd="slow" advClick="0" advTm="982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5|2|1.6|2|2|2.1|2.2|2.1"/>
</p:tagLst>
</file>

<file path=ppt/tags/tag10.xml><?xml version="1.0" encoding="utf-8"?>
<p:tagLst xmlns:a="http://schemas.openxmlformats.org/drawingml/2006/main" xmlns:r="http://schemas.openxmlformats.org/officeDocument/2006/relationships" xmlns:p="http://schemas.openxmlformats.org/presentationml/2006/main">
  <p:tag name="TIMING" val="|0.6|2.1"/>
</p:tagLst>
</file>

<file path=ppt/tags/tag11.xml><?xml version="1.0" encoding="utf-8"?>
<p:tagLst xmlns:a="http://schemas.openxmlformats.org/drawingml/2006/main" xmlns:r="http://schemas.openxmlformats.org/officeDocument/2006/relationships" xmlns:p="http://schemas.openxmlformats.org/presentationml/2006/main">
  <p:tag name="TIMING" val="|0.4|1.1"/>
</p:tagLst>
</file>

<file path=ppt/tags/tag12.xml><?xml version="1.0" encoding="utf-8"?>
<p:tagLst xmlns:a="http://schemas.openxmlformats.org/drawingml/2006/main" xmlns:r="http://schemas.openxmlformats.org/officeDocument/2006/relationships" xmlns:p="http://schemas.openxmlformats.org/presentationml/2006/main">
  <p:tag name="TIMING" val="|0.8"/>
</p:tagLst>
</file>

<file path=ppt/tags/tag13.xml><?xml version="1.0" encoding="utf-8"?>
<p:tagLst xmlns:a="http://schemas.openxmlformats.org/drawingml/2006/main" xmlns:r="http://schemas.openxmlformats.org/officeDocument/2006/relationships" xmlns:p="http://schemas.openxmlformats.org/presentationml/2006/main">
  <p:tag name="TIMING" val="|0.7|2.2"/>
</p:tagLst>
</file>

<file path=ppt/tags/tag14.xml><?xml version="1.0" encoding="utf-8"?>
<p:tagLst xmlns:a="http://schemas.openxmlformats.org/drawingml/2006/main" xmlns:r="http://schemas.openxmlformats.org/officeDocument/2006/relationships" xmlns:p="http://schemas.openxmlformats.org/presentationml/2006/main">
  <p:tag name="TIMING" val="|0.5|2"/>
</p:tagLst>
</file>

<file path=ppt/tags/tag15.xml><?xml version="1.0" encoding="utf-8"?>
<p:tagLst xmlns:a="http://schemas.openxmlformats.org/drawingml/2006/main" xmlns:r="http://schemas.openxmlformats.org/officeDocument/2006/relationships" xmlns:p="http://schemas.openxmlformats.org/presentationml/2006/main">
  <p:tag name="TIMING" val="|0.7"/>
</p:tagLst>
</file>

<file path=ppt/tags/tag16.xml><?xml version="1.0" encoding="utf-8"?>
<p:tagLst xmlns:a="http://schemas.openxmlformats.org/drawingml/2006/main" xmlns:r="http://schemas.openxmlformats.org/officeDocument/2006/relationships" xmlns:p="http://schemas.openxmlformats.org/presentationml/2006/main">
  <p:tag name="TIMING" val="|0.5|2"/>
</p:tagLst>
</file>

<file path=ppt/tags/tag17.xml><?xml version="1.0" encoding="utf-8"?>
<p:tagLst xmlns:a="http://schemas.openxmlformats.org/drawingml/2006/main" xmlns:r="http://schemas.openxmlformats.org/officeDocument/2006/relationships" xmlns:p="http://schemas.openxmlformats.org/presentationml/2006/main">
  <p:tag name="TIMING" val="|0.3|1.1"/>
</p:tagLst>
</file>

<file path=ppt/tags/tag18.xml><?xml version="1.0" encoding="utf-8"?>
<p:tagLst xmlns:a="http://schemas.openxmlformats.org/drawingml/2006/main" xmlns:r="http://schemas.openxmlformats.org/officeDocument/2006/relationships" xmlns:p="http://schemas.openxmlformats.org/presentationml/2006/main">
  <p:tag name="TIMING" val="|0.4|0.9"/>
</p:tagLst>
</file>

<file path=ppt/tags/tag19.xml><?xml version="1.0" encoding="utf-8"?>
<p:tagLst xmlns:a="http://schemas.openxmlformats.org/drawingml/2006/main" xmlns:r="http://schemas.openxmlformats.org/officeDocument/2006/relationships" xmlns:p="http://schemas.openxmlformats.org/presentationml/2006/main">
  <p:tag name="TIMING" val="|0.6"/>
</p:tagLst>
</file>

<file path=ppt/tags/tag2.xml><?xml version="1.0" encoding="utf-8"?>
<p:tagLst xmlns:a="http://schemas.openxmlformats.org/drawingml/2006/main" xmlns:r="http://schemas.openxmlformats.org/officeDocument/2006/relationships" xmlns:p="http://schemas.openxmlformats.org/presentationml/2006/main">
  <p:tag name="TIMING" val="|0.7|1.3"/>
</p:tagLst>
</file>

<file path=ppt/tags/tag20.xml><?xml version="1.0" encoding="utf-8"?>
<p:tagLst xmlns:a="http://schemas.openxmlformats.org/drawingml/2006/main" xmlns:r="http://schemas.openxmlformats.org/officeDocument/2006/relationships" xmlns:p="http://schemas.openxmlformats.org/presentationml/2006/main">
  <p:tag name="TIMING" val="|0.6"/>
</p:tagLst>
</file>

<file path=ppt/tags/tag21.xml><?xml version="1.0" encoding="utf-8"?>
<p:tagLst xmlns:a="http://schemas.openxmlformats.org/drawingml/2006/main" xmlns:r="http://schemas.openxmlformats.org/officeDocument/2006/relationships" xmlns:p="http://schemas.openxmlformats.org/presentationml/2006/main">
  <p:tag name="TIMING" val="|0.9"/>
</p:tagLst>
</file>

<file path=ppt/tags/tag22.xml><?xml version="1.0" encoding="utf-8"?>
<p:tagLst xmlns:a="http://schemas.openxmlformats.org/drawingml/2006/main" xmlns:r="http://schemas.openxmlformats.org/officeDocument/2006/relationships" xmlns:p="http://schemas.openxmlformats.org/presentationml/2006/main">
  <p:tag name="TIMING" val="|0.5|0.7"/>
</p:tagLst>
</file>

<file path=ppt/tags/tag23.xml><?xml version="1.0" encoding="utf-8"?>
<p:tagLst xmlns:a="http://schemas.openxmlformats.org/drawingml/2006/main" xmlns:r="http://schemas.openxmlformats.org/officeDocument/2006/relationships" xmlns:p="http://schemas.openxmlformats.org/presentationml/2006/main">
  <p:tag name="TIMING" val="|0.3|1.8"/>
</p:tagLst>
</file>

<file path=ppt/tags/tag24.xml><?xml version="1.0" encoding="utf-8"?>
<p:tagLst xmlns:a="http://schemas.openxmlformats.org/drawingml/2006/main" xmlns:r="http://schemas.openxmlformats.org/officeDocument/2006/relationships" xmlns:p="http://schemas.openxmlformats.org/presentationml/2006/main">
  <p:tag name="TIMING" val="|0.5|1.1"/>
</p:tagLst>
</file>

<file path=ppt/tags/tag25.xml><?xml version="1.0" encoding="utf-8"?>
<p:tagLst xmlns:a="http://schemas.openxmlformats.org/drawingml/2006/main" xmlns:r="http://schemas.openxmlformats.org/officeDocument/2006/relationships" xmlns:p="http://schemas.openxmlformats.org/presentationml/2006/main">
  <p:tag name="TIMING" val="|0.3"/>
</p:tagLst>
</file>

<file path=ppt/tags/tag26.xml><?xml version="1.0" encoding="utf-8"?>
<p:tagLst xmlns:a="http://schemas.openxmlformats.org/drawingml/2006/main" xmlns:r="http://schemas.openxmlformats.org/officeDocument/2006/relationships" xmlns:p="http://schemas.openxmlformats.org/presentationml/2006/main">
  <p:tag name="TIMING" val="|4.1"/>
</p:tagLst>
</file>

<file path=ppt/tags/tag27.xml><?xml version="1.0" encoding="utf-8"?>
<p:tagLst xmlns:a="http://schemas.openxmlformats.org/drawingml/2006/main" xmlns:r="http://schemas.openxmlformats.org/officeDocument/2006/relationships" xmlns:p="http://schemas.openxmlformats.org/presentationml/2006/main">
  <p:tag name="TIMING" val="|0.6|2"/>
</p:tagLst>
</file>

<file path=ppt/tags/tag28.xml><?xml version="1.0" encoding="utf-8"?>
<p:tagLst xmlns:a="http://schemas.openxmlformats.org/drawingml/2006/main" xmlns:r="http://schemas.openxmlformats.org/officeDocument/2006/relationships" xmlns:p="http://schemas.openxmlformats.org/presentationml/2006/main">
  <p:tag name="TIMING" val="|0.9"/>
</p:tagLst>
</file>

<file path=ppt/tags/tag29.xml><?xml version="1.0" encoding="utf-8"?>
<p:tagLst xmlns:a="http://schemas.openxmlformats.org/drawingml/2006/main" xmlns:r="http://schemas.openxmlformats.org/officeDocument/2006/relationships" xmlns:p="http://schemas.openxmlformats.org/presentationml/2006/main">
  <p:tag name="TIMING" val="|0.6|1.2"/>
</p:tagLst>
</file>

<file path=ppt/tags/tag3.xml><?xml version="1.0" encoding="utf-8"?>
<p:tagLst xmlns:a="http://schemas.openxmlformats.org/drawingml/2006/main" xmlns:r="http://schemas.openxmlformats.org/officeDocument/2006/relationships" xmlns:p="http://schemas.openxmlformats.org/presentationml/2006/main">
  <p:tag name="TIMING" val="|0.9|1.5|2.6|0.8"/>
</p:tagLst>
</file>

<file path=ppt/tags/tag30.xml><?xml version="1.0" encoding="utf-8"?>
<p:tagLst xmlns:a="http://schemas.openxmlformats.org/drawingml/2006/main" xmlns:r="http://schemas.openxmlformats.org/officeDocument/2006/relationships" xmlns:p="http://schemas.openxmlformats.org/presentationml/2006/main">
  <p:tag name="TIMING" val="|0.3|2.3"/>
</p:tagLst>
</file>

<file path=ppt/tags/tag31.xml><?xml version="1.0" encoding="utf-8"?>
<p:tagLst xmlns:a="http://schemas.openxmlformats.org/drawingml/2006/main" xmlns:r="http://schemas.openxmlformats.org/officeDocument/2006/relationships" xmlns:p="http://schemas.openxmlformats.org/presentationml/2006/main">
  <p:tag name="TIMING" val="|0.3|0.9"/>
</p:tagLst>
</file>

<file path=ppt/tags/tag32.xml><?xml version="1.0" encoding="utf-8"?>
<p:tagLst xmlns:a="http://schemas.openxmlformats.org/drawingml/2006/main" xmlns:r="http://schemas.openxmlformats.org/officeDocument/2006/relationships" xmlns:p="http://schemas.openxmlformats.org/presentationml/2006/main">
  <p:tag name="TIMING" val="|0.5|0.9"/>
</p:tagLst>
</file>

<file path=ppt/tags/tag33.xml><?xml version="1.0" encoding="utf-8"?>
<p:tagLst xmlns:a="http://schemas.openxmlformats.org/drawingml/2006/main" xmlns:r="http://schemas.openxmlformats.org/officeDocument/2006/relationships" xmlns:p="http://schemas.openxmlformats.org/presentationml/2006/main">
  <p:tag name="TIMING" val="|0.5|0.9"/>
</p:tagLst>
</file>

<file path=ppt/tags/tag34.xml><?xml version="1.0" encoding="utf-8"?>
<p:tagLst xmlns:a="http://schemas.openxmlformats.org/drawingml/2006/main" xmlns:r="http://schemas.openxmlformats.org/officeDocument/2006/relationships" xmlns:p="http://schemas.openxmlformats.org/presentationml/2006/main">
  <p:tag name="TIMING" val="|0.5|0.7"/>
</p:tagLst>
</file>

<file path=ppt/tags/tag35.xml><?xml version="1.0" encoding="utf-8"?>
<p:tagLst xmlns:a="http://schemas.openxmlformats.org/drawingml/2006/main" xmlns:r="http://schemas.openxmlformats.org/officeDocument/2006/relationships" xmlns:p="http://schemas.openxmlformats.org/presentationml/2006/main">
  <p:tag name="TIMING" val="|0.3|1"/>
</p:tagLst>
</file>

<file path=ppt/tags/tag36.xml><?xml version="1.0" encoding="utf-8"?>
<p:tagLst xmlns:a="http://schemas.openxmlformats.org/drawingml/2006/main" xmlns:r="http://schemas.openxmlformats.org/officeDocument/2006/relationships" xmlns:p="http://schemas.openxmlformats.org/presentationml/2006/main">
  <p:tag name="TIMING" val="|0.3|1.1"/>
</p:tagLst>
</file>

<file path=ppt/tags/tag37.xml><?xml version="1.0" encoding="utf-8"?>
<p:tagLst xmlns:a="http://schemas.openxmlformats.org/drawingml/2006/main" xmlns:r="http://schemas.openxmlformats.org/officeDocument/2006/relationships" xmlns:p="http://schemas.openxmlformats.org/presentationml/2006/main">
  <p:tag name="TIMING" val="|0.3|1.3"/>
</p:tagLst>
</file>

<file path=ppt/tags/tag38.xml><?xml version="1.0" encoding="utf-8"?>
<p:tagLst xmlns:a="http://schemas.openxmlformats.org/drawingml/2006/main" xmlns:r="http://schemas.openxmlformats.org/officeDocument/2006/relationships" xmlns:p="http://schemas.openxmlformats.org/presentationml/2006/main">
  <p:tag name="TIMING" val="|0.4|0.9"/>
</p:tagLst>
</file>

<file path=ppt/tags/tag39.xml><?xml version="1.0" encoding="utf-8"?>
<p:tagLst xmlns:a="http://schemas.openxmlformats.org/drawingml/2006/main" xmlns:r="http://schemas.openxmlformats.org/officeDocument/2006/relationships" xmlns:p="http://schemas.openxmlformats.org/presentationml/2006/main">
  <p:tag name="TIMING" val="|0.5|0.9"/>
</p:tagLst>
</file>

<file path=ppt/tags/tag4.xml><?xml version="1.0" encoding="utf-8"?>
<p:tagLst xmlns:a="http://schemas.openxmlformats.org/drawingml/2006/main" xmlns:r="http://schemas.openxmlformats.org/officeDocument/2006/relationships" xmlns:p="http://schemas.openxmlformats.org/presentationml/2006/main">
  <p:tag name="TIMING" val="|0.5|1.1"/>
</p:tagLst>
</file>

<file path=ppt/tags/tag40.xml><?xml version="1.0" encoding="utf-8"?>
<p:tagLst xmlns:a="http://schemas.openxmlformats.org/drawingml/2006/main" xmlns:r="http://schemas.openxmlformats.org/officeDocument/2006/relationships" xmlns:p="http://schemas.openxmlformats.org/presentationml/2006/main">
  <p:tag name="TIMING" val="|0.3|0.9"/>
</p:tagLst>
</file>

<file path=ppt/tags/tag41.xml><?xml version="1.0" encoding="utf-8"?>
<p:tagLst xmlns:a="http://schemas.openxmlformats.org/drawingml/2006/main" xmlns:r="http://schemas.openxmlformats.org/officeDocument/2006/relationships" xmlns:p="http://schemas.openxmlformats.org/presentationml/2006/main">
  <p:tag name="TIMING" val="|0.3|0.8"/>
</p:tagLst>
</file>

<file path=ppt/tags/tag42.xml><?xml version="1.0" encoding="utf-8"?>
<p:tagLst xmlns:a="http://schemas.openxmlformats.org/drawingml/2006/main" xmlns:r="http://schemas.openxmlformats.org/officeDocument/2006/relationships" xmlns:p="http://schemas.openxmlformats.org/presentationml/2006/main">
  <p:tag name="TIMING" val="|0.3|1.1"/>
</p:tagLst>
</file>

<file path=ppt/tags/tag43.xml><?xml version="1.0" encoding="utf-8"?>
<p:tagLst xmlns:a="http://schemas.openxmlformats.org/drawingml/2006/main" xmlns:r="http://schemas.openxmlformats.org/officeDocument/2006/relationships" xmlns:p="http://schemas.openxmlformats.org/presentationml/2006/main">
  <p:tag name="TIMING" val="|0.3|0.9"/>
</p:tagLst>
</file>

<file path=ppt/tags/tag44.xml><?xml version="1.0" encoding="utf-8"?>
<p:tagLst xmlns:a="http://schemas.openxmlformats.org/drawingml/2006/main" xmlns:r="http://schemas.openxmlformats.org/officeDocument/2006/relationships" xmlns:p="http://schemas.openxmlformats.org/presentationml/2006/main">
  <p:tag name="TIMING" val="|0.7"/>
</p:tagLst>
</file>

<file path=ppt/tags/tag45.xml><?xml version="1.0" encoding="utf-8"?>
<p:tagLst xmlns:a="http://schemas.openxmlformats.org/drawingml/2006/main" xmlns:r="http://schemas.openxmlformats.org/officeDocument/2006/relationships" xmlns:p="http://schemas.openxmlformats.org/presentationml/2006/main">
  <p:tag name="TIMING" val="|0.3|1.1"/>
</p:tagLst>
</file>

<file path=ppt/tags/tag46.xml><?xml version="1.0" encoding="utf-8"?>
<p:tagLst xmlns:a="http://schemas.openxmlformats.org/drawingml/2006/main" xmlns:r="http://schemas.openxmlformats.org/officeDocument/2006/relationships" xmlns:p="http://schemas.openxmlformats.org/presentationml/2006/main">
  <p:tag name="TIMING" val="|0.6"/>
</p:tagLst>
</file>

<file path=ppt/tags/tag47.xml><?xml version="1.0" encoding="utf-8"?>
<p:tagLst xmlns:a="http://schemas.openxmlformats.org/drawingml/2006/main" xmlns:r="http://schemas.openxmlformats.org/officeDocument/2006/relationships" xmlns:p="http://schemas.openxmlformats.org/presentationml/2006/main">
  <p:tag name="TIMING" val="|0.3|0.9"/>
</p:tagLst>
</file>

<file path=ppt/tags/tag48.xml><?xml version="1.0" encoding="utf-8"?>
<p:tagLst xmlns:a="http://schemas.openxmlformats.org/drawingml/2006/main" xmlns:r="http://schemas.openxmlformats.org/officeDocument/2006/relationships" xmlns:p="http://schemas.openxmlformats.org/presentationml/2006/main">
  <p:tag name="TIMING" val="|0.2|2"/>
</p:tagLst>
</file>

<file path=ppt/tags/tag49.xml><?xml version="1.0" encoding="utf-8"?>
<p:tagLst xmlns:a="http://schemas.openxmlformats.org/drawingml/2006/main" xmlns:r="http://schemas.openxmlformats.org/officeDocument/2006/relationships" xmlns:p="http://schemas.openxmlformats.org/presentationml/2006/main">
  <p:tag name="TIMING" val="|0.3|2.1"/>
</p:tagLst>
</file>

<file path=ppt/tags/tag5.xml><?xml version="1.0" encoding="utf-8"?>
<p:tagLst xmlns:a="http://schemas.openxmlformats.org/drawingml/2006/main" xmlns:r="http://schemas.openxmlformats.org/officeDocument/2006/relationships" xmlns:p="http://schemas.openxmlformats.org/presentationml/2006/main">
  <p:tag name="TIMING" val="|0.9|1.4|0.9|0.9|3.7|2.7|3.1|2.9"/>
</p:tagLst>
</file>

<file path=ppt/tags/tag50.xml><?xml version="1.0" encoding="utf-8"?>
<p:tagLst xmlns:a="http://schemas.openxmlformats.org/drawingml/2006/main" xmlns:r="http://schemas.openxmlformats.org/officeDocument/2006/relationships" xmlns:p="http://schemas.openxmlformats.org/presentationml/2006/main">
  <p:tag name="TIMING" val="|0.3|0.8"/>
</p:tagLst>
</file>

<file path=ppt/tags/tag51.xml><?xml version="1.0" encoding="utf-8"?>
<p:tagLst xmlns:a="http://schemas.openxmlformats.org/drawingml/2006/main" xmlns:r="http://schemas.openxmlformats.org/officeDocument/2006/relationships" xmlns:p="http://schemas.openxmlformats.org/presentationml/2006/main">
  <p:tag name="TIMING" val="|0.3|0.7"/>
</p:tagLst>
</file>

<file path=ppt/tags/tag52.xml><?xml version="1.0" encoding="utf-8"?>
<p:tagLst xmlns:a="http://schemas.openxmlformats.org/drawingml/2006/main" xmlns:r="http://schemas.openxmlformats.org/officeDocument/2006/relationships" xmlns:p="http://schemas.openxmlformats.org/presentationml/2006/main">
  <p:tag name="TIMING" val="|0.6|0.7"/>
</p:tagLst>
</file>

<file path=ppt/tags/tag53.xml><?xml version="1.0" encoding="utf-8"?>
<p:tagLst xmlns:a="http://schemas.openxmlformats.org/drawingml/2006/main" xmlns:r="http://schemas.openxmlformats.org/officeDocument/2006/relationships" xmlns:p="http://schemas.openxmlformats.org/presentationml/2006/main">
  <p:tag name="TIMING" val="|0.4|0.8"/>
</p:tagLst>
</file>

<file path=ppt/tags/tag54.xml><?xml version="1.0" encoding="utf-8"?>
<p:tagLst xmlns:a="http://schemas.openxmlformats.org/drawingml/2006/main" xmlns:r="http://schemas.openxmlformats.org/officeDocument/2006/relationships" xmlns:p="http://schemas.openxmlformats.org/presentationml/2006/main">
  <p:tag name="TIMING" val="|0.3|1.1"/>
</p:tagLst>
</file>

<file path=ppt/tags/tag55.xml><?xml version="1.0" encoding="utf-8"?>
<p:tagLst xmlns:a="http://schemas.openxmlformats.org/drawingml/2006/main" xmlns:r="http://schemas.openxmlformats.org/officeDocument/2006/relationships" xmlns:p="http://schemas.openxmlformats.org/presentationml/2006/main">
  <p:tag name="TIMING" val="|0.5|0.8"/>
</p:tagLst>
</file>

<file path=ppt/tags/tag56.xml><?xml version="1.0" encoding="utf-8"?>
<p:tagLst xmlns:a="http://schemas.openxmlformats.org/drawingml/2006/main" xmlns:r="http://schemas.openxmlformats.org/officeDocument/2006/relationships" xmlns:p="http://schemas.openxmlformats.org/presentationml/2006/main">
  <p:tag name="TIMING" val="|0.3|1"/>
</p:tagLst>
</file>

<file path=ppt/tags/tag57.xml><?xml version="1.0" encoding="utf-8"?>
<p:tagLst xmlns:a="http://schemas.openxmlformats.org/drawingml/2006/main" xmlns:r="http://schemas.openxmlformats.org/officeDocument/2006/relationships" xmlns:p="http://schemas.openxmlformats.org/presentationml/2006/main">
  <p:tag name="TIMING" val="|0.3|2.2"/>
</p:tagLst>
</file>

<file path=ppt/tags/tag58.xml><?xml version="1.0" encoding="utf-8"?>
<p:tagLst xmlns:a="http://schemas.openxmlformats.org/drawingml/2006/main" xmlns:r="http://schemas.openxmlformats.org/officeDocument/2006/relationships" xmlns:p="http://schemas.openxmlformats.org/presentationml/2006/main">
  <p:tag name="TIMING" val="|0.3|5.6"/>
</p:tagLst>
</file>

<file path=ppt/tags/tag59.xml><?xml version="1.0" encoding="utf-8"?>
<p:tagLst xmlns:a="http://schemas.openxmlformats.org/drawingml/2006/main" xmlns:r="http://schemas.openxmlformats.org/officeDocument/2006/relationships" xmlns:p="http://schemas.openxmlformats.org/presentationml/2006/main">
  <p:tag name="TIMING" val="|0.4"/>
</p:tagLst>
</file>

<file path=ppt/tags/tag6.xml><?xml version="1.0" encoding="utf-8"?>
<p:tagLst xmlns:a="http://schemas.openxmlformats.org/drawingml/2006/main" xmlns:r="http://schemas.openxmlformats.org/officeDocument/2006/relationships" xmlns:p="http://schemas.openxmlformats.org/presentationml/2006/main">
  <p:tag name="TIMING" val="|1.1|2.1|4|3.8"/>
</p:tagLst>
</file>

<file path=ppt/tags/tag60.xml><?xml version="1.0" encoding="utf-8"?>
<p:tagLst xmlns:a="http://schemas.openxmlformats.org/drawingml/2006/main" xmlns:r="http://schemas.openxmlformats.org/officeDocument/2006/relationships" xmlns:p="http://schemas.openxmlformats.org/presentationml/2006/main">
  <p:tag name="TIMING" val="|0.3|0.9"/>
</p:tagLst>
</file>

<file path=ppt/tags/tag61.xml><?xml version="1.0" encoding="utf-8"?>
<p:tagLst xmlns:a="http://schemas.openxmlformats.org/drawingml/2006/main" xmlns:r="http://schemas.openxmlformats.org/officeDocument/2006/relationships" xmlns:p="http://schemas.openxmlformats.org/presentationml/2006/main">
  <p:tag name="TIMING" val="|1"/>
</p:tagLst>
</file>

<file path=ppt/tags/tag62.xml><?xml version="1.0" encoding="utf-8"?>
<p:tagLst xmlns:a="http://schemas.openxmlformats.org/drawingml/2006/main" xmlns:r="http://schemas.openxmlformats.org/officeDocument/2006/relationships" xmlns:p="http://schemas.openxmlformats.org/presentationml/2006/main">
  <p:tag name="TIMING" val="|0.6|1.8"/>
</p:tagLst>
</file>

<file path=ppt/tags/tag63.xml><?xml version="1.0" encoding="utf-8"?>
<p:tagLst xmlns:a="http://schemas.openxmlformats.org/drawingml/2006/main" xmlns:r="http://schemas.openxmlformats.org/officeDocument/2006/relationships" xmlns:p="http://schemas.openxmlformats.org/presentationml/2006/main">
  <p:tag name="TIMING" val="|0.3|0.8"/>
</p:tagLst>
</file>

<file path=ppt/tags/tag64.xml><?xml version="1.0" encoding="utf-8"?>
<p:tagLst xmlns:a="http://schemas.openxmlformats.org/drawingml/2006/main" xmlns:r="http://schemas.openxmlformats.org/officeDocument/2006/relationships" xmlns:p="http://schemas.openxmlformats.org/presentationml/2006/main">
  <p:tag name="TIMING" val="|0.3|1.1"/>
</p:tagLst>
</file>

<file path=ppt/tags/tag65.xml><?xml version="1.0" encoding="utf-8"?>
<p:tagLst xmlns:a="http://schemas.openxmlformats.org/drawingml/2006/main" xmlns:r="http://schemas.openxmlformats.org/officeDocument/2006/relationships" xmlns:p="http://schemas.openxmlformats.org/presentationml/2006/main">
  <p:tag name="TIMING" val="|0.3|0.8"/>
</p:tagLst>
</file>

<file path=ppt/tags/tag66.xml><?xml version="1.0" encoding="utf-8"?>
<p:tagLst xmlns:a="http://schemas.openxmlformats.org/drawingml/2006/main" xmlns:r="http://schemas.openxmlformats.org/officeDocument/2006/relationships" xmlns:p="http://schemas.openxmlformats.org/presentationml/2006/main">
  <p:tag name="TIMING" val="|0.5"/>
</p:tagLst>
</file>

<file path=ppt/tags/tag67.xml><?xml version="1.0" encoding="utf-8"?>
<p:tagLst xmlns:a="http://schemas.openxmlformats.org/drawingml/2006/main" xmlns:r="http://schemas.openxmlformats.org/officeDocument/2006/relationships" xmlns:p="http://schemas.openxmlformats.org/presentationml/2006/main">
  <p:tag name="TIMING" val="|0.3|1.1"/>
</p:tagLst>
</file>

<file path=ppt/tags/tag68.xml><?xml version="1.0" encoding="utf-8"?>
<p:tagLst xmlns:a="http://schemas.openxmlformats.org/drawingml/2006/main" xmlns:r="http://schemas.openxmlformats.org/officeDocument/2006/relationships" xmlns:p="http://schemas.openxmlformats.org/presentationml/2006/main">
  <p:tag name="TIMING" val="|0.4|1.2"/>
</p:tagLst>
</file>

<file path=ppt/tags/tag69.xml><?xml version="1.0" encoding="utf-8"?>
<p:tagLst xmlns:a="http://schemas.openxmlformats.org/drawingml/2006/main" xmlns:r="http://schemas.openxmlformats.org/officeDocument/2006/relationships" xmlns:p="http://schemas.openxmlformats.org/presentationml/2006/main">
  <p:tag name="TIMING" val="|0.3|0.7"/>
</p:tagLst>
</file>

<file path=ppt/tags/tag7.xml><?xml version="1.0" encoding="utf-8"?>
<p:tagLst xmlns:a="http://schemas.openxmlformats.org/drawingml/2006/main" xmlns:r="http://schemas.openxmlformats.org/officeDocument/2006/relationships" xmlns:p="http://schemas.openxmlformats.org/presentationml/2006/main">
  <p:tag name="TIMING" val="|0.5|2.6|2.3|5.1"/>
</p:tagLst>
</file>

<file path=ppt/tags/tag70.xml><?xml version="1.0" encoding="utf-8"?>
<p:tagLst xmlns:a="http://schemas.openxmlformats.org/drawingml/2006/main" xmlns:r="http://schemas.openxmlformats.org/officeDocument/2006/relationships" xmlns:p="http://schemas.openxmlformats.org/presentationml/2006/main">
  <p:tag name="TIMING" val="|0.3"/>
</p:tagLst>
</file>

<file path=ppt/tags/tag71.xml><?xml version="1.0" encoding="utf-8"?>
<p:tagLst xmlns:a="http://schemas.openxmlformats.org/drawingml/2006/main" xmlns:r="http://schemas.openxmlformats.org/officeDocument/2006/relationships" xmlns:p="http://schemas.openxmlformats.org/presentationml/2006/main">
  <p:tag name="TIMING" val="|0.5|4.9"/>
</p:tagLst>
</file>

<file path=ppt/tags/tag72.xml><?xml version="1.0" encoding="utf-8"?>
<p:tagLst xmlns:a="http://schemas.openxmlformats.org/drawingml/2006/main" xmlns:r="http://schemas.openxmlformats.org/officeDocument/2006/relationships" xmlns:p="http://schemas.openxmlformats.org/presentationml/2006/main">
  <p:tag name="TIMING" val="|1"/>
</p:tagLst>
</file>

<file path=ppt/tags/tag73.xml><?xml version="1.0" encoding="utf-8"?>
<p:tagLst xmlns:a="http://schemas.openxmlformats.org/drawingml/2006/main" xmlns:r="http://schemas.openxmlformats.org/officeDocument/2006/relationships" xmlns:p="http://schemas.openxmlformats.org/presentationml/2006/main">
  <p:tag name="TIMING" val="|0.5|4.1"/>
</p:tagLst>
</file>

<file path=ppt/tags/tag74.xml><?xml version="1.0" encoding="utf-8"?>
<p:tagLst xmlns:a="http://schemas.openxmlformats.org/drawingml/2006/main" xmlns:r="http://schemas.openxmlformats.org/officeDocument/2006/relationships" xmlns:p="http://schemas.openxmlformats.org/presentationml/2006/main">
  <p:tag name="TIMING" val="|0.6|3.3"/>
</p:tagLst>
</file>

<file path=ppt/tags/tag75.xml><?xml version="1.0" encoding="utf-8"?>
<p:tagLst xmlns:a="http://schemas.openxmlformats.org/drawingml/2006/main" xmlns:r="http://schemas.openxmlformats.org/officeDocument/2006/relationships" xmlns:p="http://schemas.openxmlformats.org/presentationml/2006/main">
  <p:tag name="TIMING" val="|0.5|1.1"/>
</p:tagLst>
</file>

<file path=ppt/tags/tag76.xml><?xml version="1.0" encoding="utf-8"?>
<p:tagLst xmlns:a="http://schemas.openxmlformats.org/drawingml/2006/main" xmlns:r="http://schemas.openxmlformats.org/officeDocument/2006/relationships" xmlns:p="http://schemas.openxmlformats.org/presentationml/2006/main">
  <p:tag name="TIMING" val="|0.4|1.2"/>
</p:tagLst>
</file>

<file path=ppt/tags/tag77.xml><?xml version="1.0" encoding="utf-8"?>
<p:tagLst xmlns:a="http://schemas.openxmlformats.org/drawingml/2006/main" xmlns:r="http://schemas.openxmlformats.org/officeDocument/2006/relationships" xmlns:p="http://schemas.openxmlformats.org/presentationml/2006/main">
  <p:tag name="TIMING" val="|0.3"/>
</p:tagLst>
</file>

<file path=ppt/tags/tag78.xml><?xml version="1.0" encoding="utf-8"?>
<p:tagLst xmlns:a="http://schemas.openxmlformats.org/drawingml/2006/main" xmlns:r="http://schemas.openxmlformats.org/officeDocument/2006/relationships" xmlns:p="http://schemas.openxmlformats.org/presentationml/2006/main">
  <p:tag name="TIMING" val="|1.1"/>
</p:tagLst>
</file>

<file path=ppt/tags/tag79.xml><?xml version="1.0" encoding="utf-8"?>
<p:tagLst xmlns:a="http://schemas.openxmlformats.org/drawingml/2006/main" xmlns:r="http://schemas.openxmlformats.org/officeDocument/2006/relationships" xmlns:p="http://schemas.openxmlformats.org/presentationml/2006/main">
  <p:tag name="TIMING" val="|0.6|2.5|1.9|4.2|2.8|2.9|2.6|2.3|2.3|3|1.9|2.2"/>
</p:tagLst>
</file>

<file path=ppt/tags/tag8.xml><?xml version="1.0" encoding="utf-8"?>
<p:tagLst xmlns:a="http://schemas.openxmlformats.org/drawingml/2006/main" xmlns:r="http://schemas.openxmlformats.org/officeDocument/2006/relationships" xmlns:p="http://schemas.openxmlformats.org/presentationml/2006/main">
  <p:tag name="TIMING" val="|1.4|2.5"/>
</p:tagLst>
</file>

<file path=ppt/tags/tag80.xml><?xml version="1.0" encoding="utf-8"?>
<p:tagLst xmlns:a="http://schemas.openxmlformats.org/drawingml/2006/main" xmlns:r="http://schemas.openxmlformats.org/officeDocument/2006/relationships" xmlns:p="http://schemas.openxmlformats.org/presentationml/2006/main">
  <p:tag name="TIMING" val="|0.8|1.6|2.5"/>
</p:tagLst>
</file>

<file path=ppt/tags/tag81.xml><?xml version="1.0" encoding="utf-8"?>
<p:tagLst xmlns:a="http://schemas.openxmlformats.org/drawingml/2006/main" xmlns:r="http://schemas.openxmlformats.org/officeDocument/2006/relationships" xmlns:p="http://schemas.openxmlformats.org/presentationml/2006/main">
  <p:tag name="TIMING" val="|0.7|1.1"/>
</p:tagLst>
</file>

<file path=ppt/tags/tag82.xml><?xml version="1.0" encoding="utf-8"?>
<p:tagLst xmlns:a="http://schemas.openxmlformats.org/drawingml/2006/main" xmlns:r="http://schemas.openxmlformats.org/officeDocument/2006/relationships" xmlns:p="http://schemas.openxmlformats.org/presentationml/2006/main">
  <p:tag name="TIMING" val="|0.5|4.2|4.4|2.7|2|2.5"/>
</p:tagLst>
</file>

<file path=ppt/tags/tag9.xml><?xml version="1.0" encoding="utf-8"?>
<p:tagLst xmlns:a="http://schemas.openxmlformats.org/drawingml/2006/main" xmlns:r="http://schemas.openxmlformats.org/officeDocument/2006/relationships" xmlns:p="http://schemas.openxmlformats.org/presentationml/2006/main">
  <p:tag name="TIMING" val="|0.7|1.2"/>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2766</TotalTime>
  <Words>794</Words>
  <Application>Microsoft Office PowerPoint</Application>
  <PresentationFormat>Affichage à l'écran (4:3)</PresentationFormat>
  <Paragraphs>120</Paragraphs>
  <Slides>88</Slides>
  <Notes>0</Notes>
  <HiddenSlides>0</HiddenSlides>
  <MMClips>0</MMClips>
  <ScaleCrop>false</ScaleCrop>
  <HeadingPairs>
    <vt:vector size="4" baseType="variant">
      <vt:variant>
        <vt:lpstr>Thème</vt:lpstr>
      </vt:variant>
      <vt:variant>
        <vt:i4>1</vt:i4>
      </vt:variant>
      <vt:variant>
        <vt:lpstr>Titres des diapositives</vt:lpstr>
      </vt:variant>
      <vt:variant>
        <vt:i4>88</vt:i4>
      </vt:variant>
    </vt:vector>
  </HeadingPairs>
  <TitlesOfParts>
    <vt:vector size="89" baseType="lpstr">
      <vt:lpstr>Thème Office</vt:lpstr>
      <vt:lpstr>Présentation PowerPoint</vt:lpstr>
      <vt:lpstr>La pharmacie LIBERTE ?  Une officine plus que centenaire                au service des Narbonnais et Narbonnaises   </vt:lpstr>
      <vt:lpstr>Une équipe dynamique et des vitrines thématiques ORIGINALES  </vt:lpstr>
      <vt:lpstr>Theme : BIOCANINA  </vt:lpstr>
      <vt:lpstr>Octobre 2013 : Le 1er PRIX national du Grand casting de l’énergie  avec les honneurs de la presse nationale spécialisée ! </vt:lpstr>
      <vt:lpstr>Présentation PowerPoint</vt:lpstr>
      <vt:lpstr>La pharmacie LIBERTE   membre active de PHARMASUD :  </vt:lpstr>
      <vt:lpstr>Pharmasud Humanitaire ! </vt:lpstr>
      <vt:lpstr>Présentation PowerPoint</vt:lpstr>
      <vt:lpstr>Apres 2 ans de démarches administratives  Juin 2017 : premiers travaux</vt:lpstr>
      <vt:lpstr>Présentation PowerPoint</vt:lpstr>
      <vt:lpstr>Repérage de façade</vt:lpstr>
      <vt:lpstr>Muriel Bessaguet : l’architecte du projet </vt:lpstr>
      <vt:lpstr>Une architecte batisseure de plans </vt:lpstr>
      <vt:lpstr>Sous la houlette de Mme Muriel Bessaguet,  Architecte,    Des artisans «artistes»  qui doivent être ici remerciés pour leur professionnalisme, et leurs compétences </vt:lpstr>
      <vt:lpstr>Chaque Mardi , réunion d’avancement avec les artisans sous la direction de l’architecte et des pharmaciens </vt:lpstr>
      <vt:lpstr>Présentation PowerPoint</vt:lpstr>
      <vt:lpstr>Présentation PowerPoint</vt:lpstr>
      <vt:lpstr>concertation nécéssaire à la bonne coordination </vt:lpstr>
      <vt:lpstr>Présentation PowerPoint</vt:lpstr>
      <vt:lpstr>Percement de la façade </vt:lpstr>
      <vt:lpstr>Présentation PowerPoint</vt:lpstr>
      <vt:lpstr>Présentation PowerPoint</vt:lpstr>
      <vt:lpstr>Présentation PowerPoint</vt:lpstr>
      <vt:lpstr>est coulée et séchée durant le pont du 15 Août  </vt:lpstr>
      <vt:lpstr>Virginie, la secrétaire, suit le dossier administratif </vt:lpstr>
      <vt:lpstr>Pas de trève estivale …il faut tenir les délais </vt:lpstr>
      <vt:lpstr>430 M² …..à aménager…  </vt:lpstr>
      <vt:lpstr>Les différents espaces sont bâtis… </vt:lpstr>
      <vt:lpstr>Présentation PowerPoint</vt:lpstr>
      <vt:lpstr>Et les fenêtres arrières percées et posées </vt:lpstr>
      <vt:lpstr>Présentation PowerPoint</vt:lpstr>
      <vt:lpstr>Des artisans «artistes» : plombiers, électriciens, plaquistes, carreleurs,  menuisiers, peintres..   </vt:lpstr>
      <vt:lpstr>Les carreleurs des 420M² </vt:lpstr>
      <vt:lpstr>Plafond suspendu et lignes électriques</vt:lpstr>
      <vt:lpstr>Les espaces de confidentialité </vt:lpstr>
      <vt:lpstr>Plafond, cloisons et climatisation… </vt:lpstr>
      <vt:lpstr>Eclairage et téléphonie </vt:lpstr>
      <vt:lpstr>Pas de week end : tout doit être branché pour lundi </vt:lpstr>
      <vt:lpstr>Positionnement des meubles …</vt:lpstr>
      <vt:lpstr>Septembre:  la façade  </vt:lpstr>
      <vt:lpstr>Octobre : Signalétique et vitrine </vt:lpstr>
      <vt:lpstr>Présentation PowerPoint</vt:lpstr>
      <vt:lpstr>En Octobre le transfert est annoncé </vt:lpstr>
      <vt:lpstr>Des cartons, des camions,  toujours des cartons…  </vt:lpstr>
      <vt:lpstr>Tout déménager ? Un challenge  </vt:lpstr>
      <vt:lpstr>Tout le monde s’y met </vt:lpstr>
      <vt:lpstr>la pharmacie des pyrénées doit être entièrement vidée </vt:lpstr>
      <vt:lpstr>Plus de 35 voyages en camion </vt:lpstr>
      <vt:lpstr>Il ne reste plus qu’à tout installer </vt:lpstr>
      <vt:lpstr>Présentation PowerPoint</vt:lpstr>
      <vt:lpstr>nettoyer les étagères …  </vt:lpstr>
      <vt:lpstr>Et  Monter les étagères   </vt:lpstr>
      <vt:lpstr>Transporter des centaines de cartons   </vt:lpstr>
      <vt:lpstr>Avant la mise en rayon </vt:lpstr>
      <vt:lpstr>Et se faire aider par les « pros » des  labos </vt:lpstr>
      <vt:lpstr>Le grand déballage….</vt:lpstr>
      <vt:lpstr>Pour le meilleur positionnement ….</vt:lpstr>
      <vt:lpstr>20 Octobre : Le déménagement : c’est maintenant      la pharmacie des Pyrénées a vécu </vt:lpstr>
      <vt:lpstr>les familles   et les proches  mis à contribution  … </vt:lpstr>
      <vt:lpstr>Petits et grands rangent …</vt:lpstr>
      <vt:lpstr>Présentation PowerPoint</vt:lpstr>
      <vt:lpstr>Présentation PowerPoint</vt:lpstr>
      <vt:lpstr>Du cœur à l’ouvrage et tri sélectif  ! </vt:lpstr>
      <vt:lpstr>Déchetterie mon amie   des cartons et du camion …</vt:lpstr>
      <vt:lpstr>Présentation PowerPoint</vt:lpstr>
      <vt:lpstr>Bureaux construits sur mesure par un maitre artisan  … </vt:lpstr>
      <vt:lpstr>Un logo du labo apprécié </vt:lpstr>
      <vt:lpstr>La petite parapharmacie 24h/24 </vt:lpstr>
      <vt:lpstr>Nouveauté : le poste d’accueil &amp; renseignements   </vt:lpstr>
      <vt:lpstr>Présentation PowerPoint</vt:lpstr>
      <vt:lpstr>Mardi 24 Octobre : dernière réunion d’avancement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Pharmaciens en concertation… </vt:lpstr>
      <vt:lpstr>Présentation PowerPoint</vt:lpstr>
      <vt:lpstr>Ouverture lundi 30 Octobre 2017 à 8 h </vt:lpstr>
      <vt:lpstr>Une équipe de professionnels </vt:lpstr>
      <vt:lpstr>Présentation PowerPoint</vt:lpstr>
      <vt:lpstr>Présentation PowerPoint</vt:lpstr>
      <vt:lpstr>La « fine équipe » à votre service </vt:lpstr>
      <vt:lpstr>  Un Immense MERCI  à tous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CREE PAR DES PHARMACIENS POUR AIDER LES PHARMACIENS  Fondé il y a une trentaine d’année par des pharmaciens d’officine du Languedoc Roussillon, PHARMASUD compte maintenant plus de 70 adhérents répartis sur 4 départements :  L’Aude, l’ Hérault, les Pyrénées Orientales et le Gard.  Fort de notre régionalité et des valeurs qui nous sont chères « transparence, cohésion et collégialité dans la prise de décision », nous avons développé une plateforme d’achats Laboratoires basée sur deux succursales (Narbonne et Montpellier Saint Aunes ) ainsi qu’une Société de matériel médical PHARMASUD MEDICAL.  Toujours à l’écoute des besoins de ses adhérents, Pharmasud est membre actif d’APSARA, Fédération de Groupements représentant plus de 750 pharmacies en France et propose des programmes de formations, de certification ainsi que toute une palette de services, en particulier des vias inter-officines et des préparation magistrales, qui permettent au Pharmacien d’améliorer sa marge et d’anticiper au mieux les mutations de son métier.</dc:title>
  <dc:creator>Admin</dc:creator>
  <cp:lastModifiedBy>Admin</cp:lastModifiedBy>
  <cp:revision>81</cp:revision>
  <dcterms:created xsi:type="dcterms:W3CDTF">2017-10-30T14:35:04Z</dcterms:created>
  <dcterms:modified xsi:type="dcterms:W3CDTF">2017-12-21T15:11:56Z</dcterms:modified>
</cp:coreProperties>
</file>